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66" r:id="rId3"/>
    <p:sldId id="267" r:id="rId4"/>
    <p:sldId id="268" r:id="rId5"/>
    <p:sldId id="269" r:id="rId6"/>
    <p:sldId id="270" r:id="rId7"/>
    <p:sldId id="271" r:id="rId8"/>
    <p:sldId id="272" r:id="rId9"/>
    <p:sldId id="273" r:id="rId10"/>
    <p:sldId id="274" r:id="rId11"/>
    <p:sldId id="275" r:id="rId12"/>
    <p:sldId id="276" r:id="rId13"/>
    <p:sldId id="286" r:id="rId14"/>
    <p:sldId id="287" r:id="rId15"/>
    <p:sldId id="262" r:id="rId16"/>
    <p:sldId id="263" r:id="rId17"/>
    <p:sldId id="264" r:id="rId18"/>
    <p:sldId id="265" r:id="rId19"/>
    <p:sldId id="277" r:id="rId20"/>
    <p:sldId id="289" r:id="rId21"/>
    <p:sldId id="290" r:id="rId22"/>
    <p:sldId id="291" r:id="rId23"/>
    <p:sldId id="292" r:id="rId24"/>
    <p:sldId id="293" r:id="rId25"/>
    <p:sldId id="294" r:id="rId26"/>
    <p:sldId id="295" r:id="rId27"/>
    <p:sldId id="296" r:id="rId28"/>
    <p:sldId id="297" r:id="rId29"/>
    <p:sldId id="298" r:id="rId30"/>
    <p:sldId id="299" r:id="rId31"/>
    <p:sldId id="300" r:id="rId32"/>
    <p:sldId id="301" r:id="rId33"/>
    <p:sldId id="302" r:id="rId34"/>
    <p:sldId id="303" r:id="rId35"/>
    <p:sldId id="304" r:id="rId36"/>
    <p:sldId id="305" r:id="rId37"/>
    <p:sldId id="306" r:id="rId38"/>
    <p:sldId id="307" r:id="rId39"/>
    <p:sldId id="308" r:id="rId40"/>
    <p:sldId id="309" r:id="rId41"/>
    <p:sldId id="310" r:id="rId42"/>
    <p:sldId id="311" r:id="rId43"/>
    <p:sldId id="312" r:id="rId44"/>
    <p:sldId id="313" r:id="rId45"/>
    <p:sldId id="314" r:id="rId46"/>
    <p:sldId id="315" r:id="rId47"/>
    <p:sldId id="316" r:id="rId48"/>
    <p:sldId id="284" r:id="rId49"/>
    <p:sldId id="285" r:id="rId50"/>
    <p:sldId id="260" r:id="rId5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79" d="100"/>
          <a:sy n="79" d="100"/>
        </p:scale>
        <p:origin x="-984"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printerSettings" Target="printerSettings/printerSettings1.bin"/><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png>
</file>

<file path=ppt/media/image11.png>
</file>

<file path=ppt/media/image12.jpeg>
</file>

<file path=ppt/media/image13.jpeg>
</file>

<file path=ppt/media/image14.png>
</file>

<file path=ppt/media/image15.png>
</file>

<file path=ppt/media/image16.png>
</file>

<file path=ppt/media/image2.jpeg>
</file>

<file path=ppt/media/image3.png>
</file>

<file path=ppt/media/image4.jpe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3FE84BB-74E9-924E-A7B2-E4AD3E1B918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3375935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3FE84BB-74E9-924E-A7B2-E4AD3E1B918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415174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3FE84BB-74E9-924E-A7B2-E4AD3E1B918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1428381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3FE84BB-74E9-924E-A7B2-E4AD3E1B918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3636529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FE84BB-74E9-924E-A7B2-E4AD3E1B918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1454160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3FE84BB-74E9-924E-A7B2-E4AD3E1B9180}" type="datetimeFigureOut">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3546212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3FE84BB-74E9-924E-A7B2-E4AD3E1B9180}" type="datetimeFigureOut">
              <a:rPr lang="en-US" smtClean="0"/>
              <a:t>11/6/17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3033255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3FE84BB-74E9-924E-A7B2-E4AD3E1B9180}" type="datetimeFigureOut">
              <a:rPr lang="en-US" smtClean="0"/>
              <a:t>11/6/17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2445647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FE84BB-74E9-924E-A7B2-E4AD3E1B9180}" type="datetimeFigureOut">
              <a:rPr lang="en-US" smtClean="0"/>
              <a:t>11/6/17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853325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3FE84BB-74E9-924E-A7B2-E4AD3E1B9180}" type="datetimeFigureOut">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951903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3FE84BB-74E9-924E-A7B2-E4AD3E1B9180}" type="datetimeFigureOut">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E72C84-5B34-7F40-B972-59C7A4927DE5}" type="slidenum">
              <a:rPr lang="en-US" smtClean="0"/>
              <a:t>‹#›</a:t>
            </a:fld>
            <a:endParaRPr lang="en-US"/>
          </a:p>
        </p:txBody>
      </p:sp>
    </p:spTree>
    <p:extLst>
      <p:ext uri="{BB962C8B-B14F-4D97-AF65-F5344CB8AC3E}">
        <p14:creationId xmlns:p14="http://schemas.microsoft.com/office/powerpoint/2010/main" val="145450002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FE84BB-74E9-924E-A7B2-E4AD3E1B9180}" type="datetimeFigureOut">
              <a:rPr lang="en-US" smtClean="0"/>
              <a:t>11/6/17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E72C84-5B34-7F40-B972-59C7A4927DE5}" type="slidenum">
              <a:rPr lang="en-US" smtClean="0"/>
              <a:t>‹#›</a:t>
            </a:fld>
            <a:endParaRPr lang="en-US"/>
          </a:p>
        </p:txBody>
      </p:sp>
    </p:spTree>
    <p:extLst>
      <p:ext uri="{BB962C8B-B14F-4D97-AF65-F5344CB8AC3E}">
        <p14:creationId xmlns:p14="http://schemas.microsoft.com/office/powerpoint/2010/main" val="33115410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png"/><Relationship Id="rId5" Type="http://schemas.openxmlformats.org/officeDocument/2006/relationships/image" Target="../media/image4.jpe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e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Week </a:t>
            </a:r>
            <a:r>
              <a:rPr lang="en-US" dirty="0" smtClean="0"/>
              <a:t>9 </a:t>
            </a:r>
            <a:r>
              <a:rPr lang="en-US" dirty="0" smtClean="0"/>
              <a:t>(</a:t>
            </a:r>
            <a:r>
              <a:rPr lang="en-US" dirty="0" smtClean="0"/>
              <a:t>11/</a:t>
            </a:r>
            <a:r>
              <a:rPr lang="en-US" dirty="0"/>
              <a:t>6</a:t>
            </a:r>
            <a:r>
              <a:rPr lang="en-US" dirty="0" smtClean="0"/>
              <a:t>)</a:t>
            </a:r>
            <a:r>
              <a:rPr lang="en-US" dirty="0" smtClean="0"/>
              <a:t>: </a:t>
            </a:r>
            <a:r>
              <a:rPr lang="en-US" dirty="0" smtClean="0"/>
              <a:t>Project Framing</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3890094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Gaps in the study of culture by computation</a:t>
            </a:r>
            <a:endParaRPr lang="en-US" dirty="0"/>
          </a:p>
        </p:txBody>
      </p:sp>
      <p:sp>
        <p:nvSpPr>
          <p:cNvPr id="3" name="Content Placeholder 2"/>
          <p:cNvSpPr>
            <a:spLocks noGrp="1"/>
          </p:cNvSpPr>
          <p:nvPr>
            <p:ph idx="1"/>
          </p:nvPr>
        </p:nvSpPr>
        <p:spPr/>
        <p:txBody>
          <a:bodyPr/>
          <a:lstStyle/>
          <a:p>
            <a:pPr marL="0" indent="0">
              <a:buNone/>
            </a:pPr>
            <a:r>
              <a:rPr lang="en-US" dirty="0" smtClean="0"/>
              <a:t>Relevance -&gt; a New </a:t>
            </a:r>
            <a:r>
              <a:rPr lang="en-US" dirty="0" err="1" smtClean="0"/>
              <a:t>Impactfulness</a:t>
            </a:r>
            <a:endParaRPr lang="en-US" dirty="0" smtClean="0"/>
          </a:p>
          <a:p>
            <a:r>
              <a:rPr lang="en-US" dirty="0" smtClean="0"/>
              <a:t>Critique is not outside but implicated in the institutional ligatures that make research possible</a:t>
            </a:r>
          </a:p>
          <a:p>
            <a:r>
              <a:rPr lang="en-US" dirty="0" smtClean="0"/>
              <a:t>Promotes agency and advocacy for cultural change</a:t>
            </a:r>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381824554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Cultural Data Analysis</a:t>
            </a:r>
            <a:endParaRPr lang="en-US" dirty="0"/>
          </a:p>
        </p:txBody>
      </p:sp>
      <p:sp>
        <p:nvSpPr>
          <p:cNvPr id="3" name="Content Placeholder 2"/>
          <p:cNvSpPr>
            <a:spLocks noGrp="1"/>
          </p:cNvSpPr>
          <p:nvPr>
            <p:ph idx="1"/>
          </p:nvPr>
        </p:nvSpPr>
        <p:spPr/>
        <p:txBody>
          <a:bodyPr>
            <a:normAutofit lnSpcReduction="10000"/>
          </a:bodyPr>
          <a:lstStyle/>
          <a:p>
            <a:r>
              <a:rPr lang="en-US" dirty="0" smtClean="0"/>
              <a:t>Address </a:t>
            </a:r>
            <a:r>
              <a:rPr lang="en-US" dirty="0" smtClean="0"/>
              <a:t>head-on </a:t>
            </a:r>
            <a:r>
              <a:rPr lang="en-US" dirty="0" smtClean="0"/>
              <a:t>the representativeness of evidence</a:t>
            </a:r>
          </a:p>
          <a:p>
            <a:r>
              <a:rPr lang="en-US" dirty="0" smtClean="0"/>
              <a:t>Make explicit theoretical terms as well as the relationship between theory and implementation</a:t>
            </a:r>
          </a:p>
          <a:p>
            <a:r>
              <a:rPr lang="en-US" dirty="0" smtClean="0"/>
              <a:t>Reflect on the extent to which the process of modeling has helped construct knowledge</a:t>
            </a:r>
          </a:p>
          <a:p>
            <a:r>
              <a:rPr lang="en-US" dirty="0" smtClean="0"/>
              <a:t>Attempt to address and intervene in contemporary debates</a:t>
            </a:r>
            <a:endParaRPr lang="en-US" dirty="0"/>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118688588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Cultural Data Analysis</a:t>
            </a:r>
            <a:endParaRPr lang="en-US" dirty="0"/>
          </a:p>
        </p:txBody>
      </p:sp>
      <p:sp>
        <p:nvSpPr>
          <p:cNvPr id="3" name="Content Placeholder 2"/>
          <p:cNvSpPr>
            <a:spLocks noGrp="1"/>
          </p:cNvSpPr>
          <p:nvPr>
            <p:ph idx="1"/>
          </p:nvPr>
        </p:nvSpPr>
        <p:spPr/>
        <p:txBody>
          <a:bodyPr>
            <a:normAutofit/>
          </a:bodyPr>
          <a:lstStyle/>
          <a:p>
            <a:r>
              <a:rPr lang="en-US" dirty="0" smtClean="0"/>
              <a:t>Has an argument that takes into account and engages critically with research embedded within existing paradigms and debates. </a:t>
            </a:r>
          </a:p>
          <a:p>
            <a:r>
              <a:rPr lang="en-US" dirty="0" smtClean="0"/>
              <a:t>Asks, What precisely does computation allow one to claim that has not been seen before? </a:t>
            </a:r>
            <a:endParaRPr lang="en-US" dirty="0"/>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18326915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you need to do CA?</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Declare an Interpretive landscape – </a:t>
            </a:r>
          </a:p>
          <a:p>
            <a:pPr lvl="1"/>
            <a:r>
              <a:rPr lang="en-US" dirty="0" smtClean="0"/>
              <a:t>what is a good question? </a:t>
            </a:r>
          </a:p>
          <a:p>
            <a:pPr lvl="1"/>
            <a:r>
              <a:rPr lang="en-US" dirty="0" smtClean="0"/>
              <a:t>Who cares? </a:t>
            </a:r>
          </a:p>
          <a:p>
            <a:pPr lvl="1"/>
            <a:r>
              <a:rPr lang="en-US" dirty="0" smtClean="0"/>
              <a:t>What is a valid conclusion? </a:t>
            </a:r>
          </a:p>
          <a:p>
            <a:pPr lvl="1"/>
            <a:r>
              <a:rPr lang="en-US" dirty="0" smtClean="0"/>
              <a:t>What is the best way to relay the argument? </a:t>
            </a:r>
          </a:p>
          <a:p>
            <a:r>
              <a:rPr lang="en-US" dirty="0" smtClean="0"/>
              <a:t>Declare a Method</a:t>
            </a:r>
          </a:p>
          <a:p>
            <a:pPr lvl="1"/>
            <a:r>
              <a:rPr lang="en-US" dirty="0" smtClean="0"/>
              <a:t>Something to count or measure (words, phrases, pixels, frequencies)</a:t>
            </a:r>
          </a:p>
          <a:p>
            <a:pPr lvl="1"/>
            <a:r>
              <a:rPr lang="en-US" dirty="0" smtClean="0"/>
              <a:t>Something to count or measure with (algorithms)</a:t>
            </a:r>
          </a:p>
          <a:p>
            <a:pPr lvl="1"/>
            <a:r>
              <a:rPr lang="en-US" dirty="0" smtClean="0"/>
              <a:t>A scope: a triangulation, a comparison</a:t>
            </a:r>
            <a:endParaRPr lang="en-US" dirty="0"/>
          </a:p>
        </p:txBody>
      </p:sp>
    </p:spTree>
    <p:extLst>
      <p:ext uri="{BB962C8B-B14F-4D97-AF65-F5344CB8AC3E}">
        <p14:creationId xmlns:p14="http://schemas.microsoft.com/office/powerpoint/2010/main" val="318609142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Interpretive landscapes</a:t>
            </a:r>
            <a:endParaRPr lang="en-US" dirty="0"/>
          </a:p>
        </p:txBody>
      </p:sp>
      <p:sp>
        <p:nvSpPr>
          <p:cNvPr id="3" name="Content Placeholder 2"/>
          <p:cNvSpPr>
            <a:spLocks noGrp="1"/>
          </p:cNvSpPr>
          <p:nvPr>
            <p:ph idx="1"/>
          </p:nvPr>
        </p:nvSpPr>
        <p:spPr>
          <a:xfrm>
            <a:off x="457200" y="1417638"/>
            <a:ext cx="8229600" cy="5257800"/>
          </a:xfrm>
        </p:spPr>
        <p:txBody>
          <a:bodyPr>
            <a:normAutofit fontScale="85000" lnSpcReduction="20000"/>
          </a:bodyPr>
          <a:lstStyle/>
          <a:p>
            <a:r>
              <a:rPr lang="en-US" b="1" i="1" dirty="0" smtClean="0"/>
              <a:t>Discourse communities</a:t>
            </a:r>
            <a:r>
              <a:rPr lang="en-US" dirty="0" smtClean="0"/>
              <a:t>: </a:t>
            </a:r>
            <a:r>
              <a:rPr lang="en-US" dirty="0"/>
              <a:t>a group of people who share a set of discourses, understood as basic values and assumptions, and ways of communicating about those goals. Linguist John Swales defined discourse communities as "groups that have goals or purposes, and use communication to achieve these goals"</a:t>
            </a:r>
            <a:endParaRPr lang="en-US" dirty="0" smtClean="0"/>
          </a:p>
          <a:p>
            <a:r>
              <a:rPr lang="en-US" b="1" i="1" dirty="0" smtClean="0"/>
              <a:t>Interpretive communities</a:t>
            </a:r>
            <a:r>
              <a:rPr lang="en-US" dirty="0" smtClean="0"/>
              <a:t>: Stanley Fish: a </a:t>
            </a:r>
            <a:r>
              <a:rPr lang="en-US" dirty="0"/>
              <a:t>text does not have meaning outside of a set of cultural assumptions regarding both what the characters mean and how they should be interpreted.</a:t>
            </a:r>
            <a:endParaRPr lang="en-US" dirty="0" smtClean="0"/>
          </a:p>
          <a:p>
            <a:r>
              <a:rPr lang="en-US" b="1" i="1" dirty="0" smtClean="0"/>
              <a:t>Standpoint theory </a:t>
            </a:r>
            <a:r>
              <a:rPr lang="en-US" dirty="0" smtClean="0"/>
              <a:t>(or situated perspective): theory </a:t>
            </a:r>
            <a:r>
              <a:rPr lang="en-US" dirty="0"/>
              <a:t>for analyzing inter-subjective </a:t>
            </a:r>
            <a:r>
              <a:rPr lang="en-US" dirty="0" smtClean="0"/>
              <a:t>discourses; concerns </a:t>
            </a:r>
            <a:r>
              <a:rPr lang="en-US" dirty="0"/>
              <a:t>the ways that authority is rooted in individuals' knowledge (their perspectives), and the power that such authority exerts</a:t>
            </a:r>
            <a:r>
              <a:rPr lang="en-US" dirty="0" smtClean="0"/>
              <a:t>. (Harding, </a:t>
            </a:r>
            <a:r>
              <a:rPr lang="en-US" dirty="0" err="1" smtClean="0"/>
              <a:t>Haraway</a:t>
            </a:r>
            <a:r>
              <a:rPr lang="en-US" dirty="0"/>
              <a:t>)</a:t>
            </a:r>
            <a:endParaRPr lang="en-US" dirty="0" smtClean="0"/>
          </a:p>
          <a:p>
            <a:pPr marL="0" indent="0">
              <a:buNone/>
            </a:pPr>
            <a:endParaRPr lang="en-US" dirty="0"/>
          </a:p>
        </p:txBody>
      </p:sp>
    </p:spTree>
    <p:extLst>
      <p:ext uri="{BB962C8B-B14F-4D97-AF65-F5344CB8AC3E}">
        <p14:creationId xmlns:p14="http://schemas.microsoft.com/office/powerpoint/2010/main" val="31845223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IC</a:t>
            </a:r>
            <a:r>
              <a:rPr lang="en-US" dirty="0" smtClean="0"/>
              <a:t>: Algorithmic </a:t>
            </a:r>
            <a:r>
              <a:rPr lang="en-US" dirty="0" smtClean="0"/>
              <a:t>Criticism</a:t>
            </a:r>
            <a:endParaRPr lang="en-US" dirty="0"/>
          </a:p>
        </p:txBody>
      </p:sp>
      <p:sp>
        <p:nvSpPr>
          <p:cNvPr id="3" name="Content Placeholder 2"/>
          <p:cNvSpPr>
            <a:spLocks noGrp="1"/>
          </p:cNvSpPr>
          <p:nvPr>
            <p:ph idx="1"/>
          </p:nvPr>
        </p:nvSpPr>
        <p:spPr>
          <a:xfrm>
            <a:off x="457200" y="1466405"/>
            <a:ext cx="8229600" cy="4525963"/>
          </a:xfrm>
        </p:spPr>
        <p:txBody>
          <a:bodyPr>
            <a:normAutofit fontScale="92500"/>
          </a:bodyPr>
          <a:lstStyle/>
          <a:p>
            <a:r>
              <a:rPr lang="en-US" dirty="0" smtClean="0"/>
              <a:t>This work . . . Proposes that scientific method and metaphor [“scientism”] is, for the most part, incompatible with the terms of humanistic endeavor.</a:t>
            </a:r>
          </a:p>
          <a:p>
            <a:r>
              <a:rPr lang="en-US" dirty="0" smtClean="0"/>
              <a:t>“Algorithmic criticism”—</a:t>
            </a:r>
            <a:r>
              <a:rPr lang="en-US" i="1" dirty="0" smtClean="0"/>
              <a:t>criticism</a:t>
            </a:r>
            <a:r>
              <a:rPr lang="en-US" dirty="0" smtClean="0"/>
              <a:t> derived from algorithmic manipulation of text . . . Text, transformed algorithmically as a means of gaining entry to the deliberately and self-consciously subjective act of critical interpretation.</a:t>
            </a:r>
            <a:endParaRPr lang="en-US" dirty="0"/>
          </a:p>
        </p:txBody>
      </p:sp>
      <p:sp>
        <p:nvSpPr>
          <p:cNvPr id="4" name="TextBox 3"/>
          <p:cNvSpPr txBox="1"/>
          <p:nvPr/>
        </p:nvSpPr>
        <p:spPr>
          <a:xfrm>
            <a:off x="0" y="5992368"/>
            <a:ext cx="9001341" cy="923330"/>
          </a:xfrm>
          <a:prstGeom prst="rect">
            <a:avLst/>
          </a:prstGeom>
          <a:noFill/>
        </p:spPr>
        <p:txBody>
          <a:bodyPr wrap="square" rtlCol="0">
            <a:spAutoFit/>
          </a:bodyPr>
          <a:lstStyle/>
          <a:p>
            <a:r>
              <a:rPr lang="en-US" dirty="0" smtClean="0"/>
              <a:t>Ramsay, Stephen. “Chapter 1: An Algorithmic Criticism.” In *Reading Machines: Toward an Algorithmic Criticism*, 1–17. Topics in the Digital Humanities. Urbana: University of Illinois Press, 2011.</a:t>
            </a:r>
            <a:endParaRPr lang="en-US" dirty="0"/>
          </a:p>
        </p:txBody>
      </p:sp>
    </p:spTree>
    <p:extLst>
      <p:ext uri="{BB962C8B-B14F-4D97-AF65-F5344CB8AC3E}">
        <p14:creationId xmlns:p14="http://schemas.microsoft.com/office/powerpoint/2010/main" val="38548681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IC: current </a:t>
            </a:r>
            <a:r>
              <a:rPr lang="en-US" dirty="0" smtClean="0"/>
              <a:t>literary criticism</a:t>
            </a:r>
            <a:endParaRPr lang="en-US" dirty="0"/>
          </a:p>
        </p:txBody>
      </p:sp>
      <p:sp>
        <p:nvSpPr>
          <p:cNvPr id="3" name="Content Placeholder 2"/>
          <p:cNvSpPr>
            <a:spLocks noGrp="1"/>
          </p:cNvSpPr>
          <p:nvPr>
            <p:ph idx="1"/>
          </p:nvPr>
        </p:nvSpPr>
        <p:spPr>
          <a:xfrm>
            <a:off x="457200" y="1466405"/>
            <a:ext cx="8229600" cy="4525963"/>
          </a:xfrm>
        </p:spPr>
        <p:txBody>
          <a:bodyPr>
            <a:normAutofit lnSpcReduction="10000"/>
          </a:bodyPr>
          <a:lstStyle/>
          <a:p>
            <a:pPr marL="514350" indent="-514350">
              <a:buAutoNum type="arabicPeriod"/>
            </a:pPr>
            <a:r>
              <a:rPr lang="en-US" dirty="0" smtClean="0"/>
              <a:t>is skeptical of </a:t>
            </a:r>
          </a:p>
          <a:p>
            <a:pPr marL="914400" lvl="1" indent="-514350"/>
            <a:r>
              <a:rPr lang="en-US" dirty="0" smtClean="0"/>
              <a:t>authorial intention as a normative principle</a:t>
            </a:r>
          </a:p>
          <a:p>
            <a:pPr marL="914400" lvl="1" indent="-514350"/>
            <a:r>
              <a:rPr lang="en-US" dirty="0" smtClean="0"/>
              <a:t>linguistic meaning as a stable entity</a:t>
            </a:r>
          </a:p>
          <a:p>
            <a:pPr marL="914400" lvl="1" indent="-514350"/>
            <a:r>
              <a:rPr lang="en-US" dirty="0"/>
              <a:t>i</a:t>
            </a:r>
            <a:r>
              <a:rPr lang="en-US" dirty="0" smtClean="0"/>
              <a:t>nterpretive objectivity or an </a:t>
            </a:r>
            <a:r>
              <a:rPr lang="en-US" dirty="0" err="1" smtClean="0"/>
              <a:t>unsituated</a:t>
            </a:r>
            <a:r>
              <a:rPr lang="en-US" dirty="0" smtClean="0"/>
              <a:t> reading</a:t>
            </a:r>
          </a:p>
          <a:p>
            <a:pPr marL="514350" indent="-514350">
              <a:buAutoNum type="arabicPeriod"/>
            </a:pPr>
            <a:r>
              <a:rPr lang="en-US" dirty="0" smtClean="0"/>
              <a:t>Operates within a hermeneutical framework in which fact, metric, verification, and evidence do not apply</a:t>
            </a:r>
          </a:p>
          <a:p>
            <a:pPr marL="514350" indent="-514350">
              <a:buAutoNum type="arabicPeriod"/>
            </a:pPr>
            <a:r>
              <a:rPr lang="en-US" dirty="0" smtClean="0"/>
              <a:t>Evaluates conclusions in terms of the nature and depth of the discussions that result</a:t>
            </a:r>
            <a:endParaRPr lang="en-US" dirty="0"/>
          </a:p>
        </p:txBody>
      </p:sp>
      <p:sp>
        <p:nvSpPr>
          <p:cNvPr id="4" name="TextBox 3"/>
          <p:cNvSpPr txBox="1"/>
          <p:nvPr/>
        </p:nvSpPr>
        <p:spPr>
          <a:xfrm>
            <a:off x="0" y="5992368"/>
            <a:ext cx="9001341" cy="923330"/>
          </a:xfrm>
          <a:prstGeom prst="rect">
            <a:avLst/>
          </a:prstGeom>
          <a:noFill/>
        </p:spPr>
        <p:txBody>
          <a:bodyPr wrap="square" rtlCol="0">
            <a:spAutoFit/>
          </a:bodyPr>
          <a:lstStyle/>
          <a:p>
            <a:r>
              <a:rPr lang="en-US" dirty="0" smtClean="0"/>
              <a:t>Ramsay, Stephen. “Chapter 1: An Algorithmic Criticism.” In *Reading Machines: Toward an Algorithmic Criticism*, 1–17. Topics in the Digital Humanities. Urbana: University of Illinois Press, 2011.</a:t>
            </a:r>
            <a:endParaRPr lang="en-US" dirty="0"/>
          </a:p>
        </p:txBody>
      </p:sp>
    </p:spTree>
    <p:extLst>
      <p:ext uri="{BB962C8B-B14F-4D97-AF65-F5344CB8AC3E}">
        <p14:creationId xmlns:p14="http://schemas.microsoft.com/office/powerpoint/2010/main" val="41416968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IC: Algorithmic </a:t>
            </a:r>
            <a:r>
              <a:rPr lang="en-US" dirty="0" smtClean="0"/>
              <a:t>Criticism: Text Analysis</a:t>
            </a:r>
            <a:endParaRPr lang="en-US" dirty="0"/>
          </a:p>
        </p:txBody>
      </p:sp>
      <p:sp>
        <p:nvSpPr>
          <p:cNvPr id="3" name="Content Placeholder 2"/>
          <p:cNvSpPr>
            <a:spLocks noGrp="1"/>
          </p:cNvSpPr>
          <p:nvPr>
            <p:ph idx="1"/>
          </p:nvPr>
        </p:nvSpPr>
        <p:spPr>
          <a:xfrm>
            <a:off x="457200" y="1466405"/>
            <a:ext cx="8229600" cy="4525963"/>
          </a:xfrm>
        </p:spPr>
        <p:txBody>
          <a:bodyPr>
            <a:normAutofit/>
          </a:bodyPr>
          <a:lstStyle/>
          <a:p>
            <a:r>
              <a:rPr lang="en-US" dirty="0" smtClean="0"/>
              <a:t>Represents a heuristic of radical transformation</a:t>
            </a:r>
          </a:p>
          <a:p>
            <a:pPr lvl="1"/>
            <a:r>
              <a:rPr lang="en-US" dirty="0" smtClean="0"/>
              <a:t>Not just a new method in the digital space: </a:t>
            </a:r>
          </a:p>
          <a:p>
            <a:r>
              <a:rPr lang="en-US" dirty="0" smtClean="0"/>
              <a:t>Must endeavor to assist the critic in the unfolding of interpretive possibilities</a:t>
            </a:r>
          </a:p>
          <a:p>
            <a:pPr lvl="1"/>
            <a:r>
              <a:rPr lang="en-US" dirty="0" smtClean="0"/>
              <a:t>“evidence” that is suggestive of grander arguments and schemes</a:t>
            </a:r>
            <a:endParaRPr lang="en-US" dirty="0"/>
          </a:p>
        </p:txBody>
      </p:sp>
      <p:sp>
        <p:nvSpPr>
          <p:cNvPr id="4" name="TextBox 3"/>
          <p:cNvSpPr txBox="1"/>
          <p:nvPr/>
        </p:nvSpPr>
        <p:spPr>
          <a:xfrm>
            <a:off x="0" y="5992368"/>
            <a:ext cx="9001341" cy="923330"/>
          </a:xfrm>
          <a:prstGeom prst="rect">
            <a:avLst/>
          </a:prstGeom>
          <a:noFill/>
        </p:spPr>
        <p:txBody>
          <a:bodyPr wrap="square" rtlCol="0">
            <a:spAutoFit/>
          </a:bodyPr>
          <a:lstStyle/>
          <a:p>
            <a:r>
              <a:rPr lang="en-US" dirty="0" smtClean="0"/>
              <a:t>Ramsay, Stephen. “Chapter 1: An Algorithmic Criticism.” In *Reading Machines: Toward an Algorithmic Criticism*, 1–17. Topics in the Digital Humanities. Urbana: University of Illinois Press, 2011.</a:t>
            </a:r>
            <a:endParaRPr lang="en-US" dirty="0"/>
          </a:p>
        </p:txBody>
      </p:sp>
    </p:spTree>
    <p:extLst>
      <p:ext uri="{BB962C8B-B14F-4D97-AF65-F5344CB8AC3E}">
        <p14:creationId xmlns:p14="http://schemas.microsoft.com/office/powerpoint/2010/main" val="10980273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Algorithmic Criticism: Text Analysis</a:t>
            </a:r>
            <a:endParaRPr lang="en-US" dirty="0"/>
          </a:p>
        </p:txBody>
      </p:sp>
      <p:sp>
        <p:nvSpPr>
          <p:cNvPr id="3" name="Content Placeholder 2"/>
          <p:cNvSpPr>
            <a:spLocks noGrp="1"/>
          </p:cNvSpPr>
          <p:nvPr>
            <p:ph idx="1"/>
          </p:nvPr>
        </p:nvSpPr>
        <p:spPr>
          <a:xfrm>
            <a:off x="457200" y="1466405"/>
            <a:ext cx="8229600" cy="4525963"/>
          </a:xfrm>
        </p:spPr>
        <p:txBody>
          <a:bodyPr>
            <a:normAutofit/>
          </a:bodyPr>
          <a:lstStyle/>
          <a:p>
            <a:pPr marL="0" indent="0">
              <a:buNone/>
            </a:pPr>
            <a:r>
              <a:rPr lang="en-US" dirty="0" smtClean="0"/>
              <a:t>My favorite line: </a:t>
            </a:r>
          </a:p>
          <a:p>
            <a:pPr marL="0" indent="0">
              <a:buNone/>
            </a:pPr>
            <a:r>
              <a:rPr lang="en-US" dirty="0" smtClean="0"/>
              <a:t>“Just as one might undertake a feminist reading of a text by transporting a set of heuristics from one text to another, so might the algorithmic critic undertake a particular type of reading by transforming a procedure that has been defined in terms of the most modern text, the computer program.”</a:t>
            </a:r>
            <a:endParaRPr lang="en-US" dirty="0"/>
          </a:p>
        </p:txBody>
      </p:sp>
      <p:sp>
        <p:nvSpPr>
          <p:cNvPr id="4" name="TextBox 3"/>
          <p:cNvSpPr txBox="1"/>
          <p:nvPr/>
        </p:nvSpPr>
        <p:spPr>
          <a:xfrm>
            <a:off x="0" y="5992368"/>
            <a:ext cx="9001341" cy="923330"/>
          </a:xfrm>
          <a:prstGeom prst="rect">
            <a:avLst/>
          </a:prstGeom>
          <a:noFill/>
        </p:spPr>
        <p:txBody>
          <a:bodyPr wrap="square" rtlCol="0">
            <a:spAutoFit/>
          </a:bodyPr>
          <a:lstStyle/>
          <a:p>
            <a:r>
              <a:rPr lang="en-US" dirty="0" smtClean="0"/>
              <a:t>Ramsay, Stephen. “Chapter 1: An Algorithmic Criticism.” In *Reading Machines: Toward an Algorithmic Criticism*, 1–17. Topics in the Digital Humanities. Urbana: University of Illinois Press, 2011.</a:t>
            </a:r>
            <a:endParaRPr lang="en-US" dirty="0"/>
          </a:p>
        </p:txBody>
      </p:sp>
    </p:spTree>
    <p:extLst>
      <p:ext uri="{BB962C8B-B14F-4D97-AF65-F5344CB8AC3E}">
        <p14:creationId xmlns:p14="http://schemas.microsoft.com/office/powerpoint/2010/main" val="377466950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a:bodyPr>
          <a:lstStyle/>
          <a:p>
            <a:pPr eaLnBrk="1" fontAlgn="auto" hangingPunct="1">
              <a:spcAft>
                <a:spcPts val="0"/>
              </a:spcAft>
              <a:defRPr/>
            </a:pPr>
            <a:r>
              <a:rPr lang="en-US" dirty="0" smtClean="0">
                <a:ea typeface="+mj-ea"/>
                <a:cs typeface="+mj-cs"/>
              </a:rPr>
              <a:t>Methods: Computational Modeling</a:t>
            </a:r>
            <a:endParaRPr lang="en-US" dirty="0">
              <a:ea typeface="+mj-ea"/>
              <a:cs typeface="+mj-cs"/>
            </a:endParaRPr>
          </a:p>
        </p:txBody>
      </p:sp>
      <p:sp>
        <p:nvSpPr>
          <p:cNvPr id="3" name="Content Placeholder 2"/>
          <p:cNvSpPr>
            <a:spLocks noGrp="1"/>
          </p:cNvSpPr>
          <p:nvPr>
            <p:ph idx="1"/>
          </p:nvPr>
        </p:nvSpPr>
        <p:spPr/>
        <p:txBody>
          <a:bodyPr rtlCol="0">
            <a:normAutofit fontScale="77500" lnSpcReduction="20000"/>
          </a:bodyPr>
          <a:lstStyle/>
          <a:p>
            <a:pPr marL="0" indent="0" eaLnBrk="1" fontAlgn="auto" hangingPunct="1">
              <a:spcAft>
                <a:spcPts val="0"/>
              </a:spcAft>
              <a:buNone/>
              <a:defRPr/>
            </a:pPr>
            <a:r>
              <a:rPr lang="en-US" dirty="0" smtClean="0">
                <a:ea typeface="+mn-ea"/>
                <a:cs typeface="+mn-cs"/>
              </a:rPr>
              <a:t>Includes: </a:t>
            </a:r>
          </a:p>
          <a:p>
            <a:pPr marL="514350" indent="-514350" eaLnBrk="1" fontAlgn="auto" hangingPunct="1">
              <a:spcAft>
                <a:spcPts val="0"/>
              </a:spcAft>
              <a:buFont typeface="+mj-lt"/>
              <a:buAutoNum type="arabicPeriod"/>
              <a:defRPr/>
            </a:pPr>
            <a:r>
              <a:rPr lang="en-US" b="1" dirty="0" smtClean="0">
                <a:ea typeface="+mn-ea"/>
                <a:cs typeface="+mn-cs"/>
              </a:rPr>
              <a:t>Features that are computationally tractable</a:t>
            </a:r>
            <a:r>
              <a:rPr lang="en-US" dirty="0" smtClean="0">
                <a:ea typeface="+mn-ea"/>
                <a:cs typeface="+mn-cs"/>
              </a:rPr>
              <a:t>, </a:t>
            </a:r>
            <a:r>
              <a:rPr lang="en-US" dirty="0">
                <a:ea typeface="+mn-ea"/>
                <a:cs typeface="+mn-cs"/>
              </a:rPr>
              <a:t>i.e., for complete explicitness and absolute consistency; </a:t>
            </a:r>
            <a:endParaRPr lang="en-US" dirty="0" smtClean="0">
              <a:ea typeface="+mn-ea"/>
              <a:cs typeface="+mn-cs"/>
            </a:endParaRPr>
          </a:p>
          <a:p>
            <a:pPr marL="514350" indent="-514350" eaLnBrk="1" fontAlgn="auto" hangingPunct="1">
              <a:spcAft>
                <a:spcPts val="0"/>
              </a:spcAft>
              <a:buFont typeface="+mj-lt"/>
              <a:buAutoNum type="arabicPeriod"/>
              <a:defRPr/>
            </a:pPr>
            <a:r>
              <a:rPr lang="en-US" b="1" dirty="0" smtClean="0">
                <a:ea typeface="+mn-ea"/>
                <a:cs typeface="+mn-cs"/>
              </a:rPr>
              <a:t>Algorithms that manipulate those features</a:t>
            </a:r>
            <a:r>
              <a:rPr lang="en-US" dirty="0" smtClean="0">
                <a:ea typeface="+mn-ea"/>
                <a:cs typeface="+mn-cs"/>
              </a:rPr>
              <a:t> </a:t>
            </a:r>
            <a:r>
              <a:rPr lang="en-US" dirty="0">
                <a:ea typeface="+mn-ea"/>
                <a:cs typeface="+mn-cs"/>
              </a:rPr>
              <a:t>that a computational representation provides</a:t>
            </a:r>
            <a:r>
              <a:rPr lang="en-US" dirty="0" smtClean="0">
                <a:ea typeface="+mn-ea"/>
                <a:cs typeface="+mn-cs"/>
              </a:rPr>
              <a:t>.</a:t>
            </a:r>
          </a:p>
          <a:p>
            <a:pPr marL="514350" indent="-514350">
              <a:buFont typeface="+mj-lt"/>
              <a:buAutoNum type="arabicPeriod"/>
              <a:defRPr/>
            </a:pPr>
            <a:r>
              <a:rPr lang="en-US" dirty="0" smtClean="0"/>
              <a:t>An </a:t>
            </a:r>
            <a:r>
              <a:rPr lang="en-US" dirty="0" err="1" smtClean="0"/>
              <a:t>underst</a:t>
            </a:r>
            <a:r>
              <a:rPr lang="en-US" dirty="0" smtClean="0"/>
              <a:t>[</a:t>
            </a:r>
            <a:r>
              <a:rPr lang="en-US" dirty="0" err="1" smtClean="0"/>
              <a:t>anding</a:t>
            </a:r>
            <a:r>
              <a:rPr lang="en-US" dirty="0" smtClean="0"/>
              <a:t>] that the model is an abstract, “</a:t>
            </a:r>
            <a:r>
              <a:rPr lang="en-US" b="1" dirty="0" smtClean="0"/>
              <a:t>temporary </a:t>
            </a:r>
            <a:r>
              <a:rPr lang="en-US" b="1" dirty="0"/>
              <a:t>state in a process </a:t>
            </a:r>
            <a:r>
              <a:rPr lang="en-US" dirty="0"/>
              <a:t>of coming to know rather than fixed structures of </a:t>
            </a:r>
            <a:r>
              <a:rPr lang="en-US" dirty="0" smtClean="0"/>
              <a:t>knowledge”</a:t>
            </a:r>
            <a:endParaRPr lang="en-US" dirty="0" smtClean="0">
              <a:ea typeface="+mn-ea"/>
              <a:cs typeface="+mn-cs"/>
            </a:endParaRPr>
          </a:p>
          <a:p>
            <a:pPr marL="514350" indent="-514350" eaLnBrk="1" fontAlgn="auto" hangingPunct="1">
              <a:spcAft>
                <a:spcPts val="0"/>
              </a:spcAft>
              <a:buFont typeface="+mj-lt"/>
              <a:buAutoNum type="arabicPeriod"/>
              <a:defRPr/>
            </a:pPr>
            <a:endParaRPr lang="en-US" dirty="0" smtClean="0">
              <a:ea typeface="+mn-ea"/>
              <a:cs typeface="+mn-cs"/>
            </a:endParaRPr>
          </a:p>
          <a:p>
            <a:pPr marL="0" indent="0">
              <a:buNone/>
              <a:defRPr/>
            </a:pPr>
            <a:r>
              <a:rPr lang="en-US" dirty="0" smtClean="0"/>
              <a:t>--McCarty</a:t>
            </a:r>
            <a:r>
              <a:rPr lang="en-US" dirty="0"/>
              <a:t>.  “Modeling: A Study in Words and Meanings.” In Companion to Digital Humanities, edited by Ray Siemens, John </a:t>
            </a:r>
            <a:r>
              <a:rPr lang="en-US" dirty="0" err="1"/>
              <a:t>Unsworth</a:t>
            </a:r>
            <a:r>
              <a:rPr lang="en-US" dirty="0"/>
              <a:t>, and Susan </a:t>
            </a:r>
            <a:r>
              <a:rPr lang="en-US" dirty="0" err="1"/>
              <a:t>Schreibman</a:t>
            </a:r>
            <a:r>
              <a:rPr lang="en-US" dirty="0"/>
              <a:t>. Oxford: Blackwell Publishing, December, 2004. Accessed September 14, 2011.</a:t>
            </a:r>
            <a:endParaRPr lang="en-US" dirty="0">
              <a:ea typeface="+mn-ea"/>
              <a:cs typeface="+mn-cs"/>
            </a:endParaRPr>
          </a:p>
        </p:txBody>
      </p:sp>
    </p:spTree>
    <p:extLst>
      <p:ext uri="{BB962C8B-B14F-4D97-AF65-F5344CB8AC3E}">
        <p14:creationId xmlns:p14="http://schemas.microsoft.com/office/powerpoint/2010/main" val="34936461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Cultural </a:t>
            </a:r>
            <a:r>
              <a:rPr lang="en-US" dirty="0" smtClean="0"/>
              <a:t>Analytics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The use of data to study literature, culture, media, and history</a:t>
            </a:r>
          </a:p>
          <a:p>
            <a:r>
              <a:rPr lang="en-US" dirty="0" smtClean="0"/>
              <a:t>Computation plus culture</a:t>
            </a:r>
          </a:p>
          <a:p>
            <a:r>
              <a:rPr lang="en-US" b="1" dirty="0" smtClean="0"/>
              <a:t>Not </a:t>
            </a:r>
            <a:r>
              <a:rPr lang="en-US" dirty="0" smtClean="0"/>
              <a:t>a focus on the what, the content, this or that subject</a:t>
            </a:r>
          </a:p>
          <a:p>
            <a:r>
              <a:rPr lang="en-US" dirty="0" smtClean="0"/>
              <a:t>More a </a:t>
            </a:r>
            <a:r>
              <a:rPr lang="en-US" dirty="0" smtClean="0"/>
              <a:t>focus on the how, the method, on how computation will change the study of culture and how culture will change the study of computation</a:t>
            </a:r>
            <a:endParaRPr lang="en-US" dirty="0"/>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12055240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01512" y="21671"/>
            <a:ext cx="7620000" cy="1143000"/>
          </a:xfrm>
        </p:spPr>
        <p:txBody>
          <a:bodyPr rtlCol="0">
            <a:normAutofit fontScale="90000"/>
          </a:bodyPr>
          <a:lstStyle/>
          <a:p>
            <a:pPr eaLnBrk="1" fontAlgn="auto" hangingPunct="1">
              <a:spcAft>
                <a:spcPts val="0"/>
              </a:spcAft>
              <a:defRPr/>
            </a:pPr>
            <a:r>
              <a:rPr lang="en-US" dirty="0" smtClean="0">
                <a:ea typeface="+mj-ea"/>
                <a:cs typeface="+mj-cs"/>
              </a:rPr>
              <a:t/>
            </a:r>
            <a:br>
              <a:rPr lang="en-US" dirty="0" smtClean="0">
                <a:ea typeface="+mj-ea"/>
                <a:cs typeface="+mj-cs"/>
              </a:rPr>
            </a:br>
            <a:r>
              <a:rPr lang="en-US" dirty="0" smtClean="0"/>
              <a:t>Method: </a:t>
            </a:r>
            <a:r>
              <a:rPr lang="en-US" dirty="0" smtClean="0">
                <a:ea typeface="+mj-ea"/>
                <a:cs typeface="+mj-cs"/>
              </a:rPr>
              <a:t>Topic Modeling, e.g. </a:t>
            </a:r>
            <a:endParaRPr lang="en-US" dirty="0">
              <a:ea typeface="+mj-ea"/>
              <a:cs typeface="+mj-cs"/>
            </a:endParaRPr>
          </a:p>
        </p:txBody>
      </p:sp>
      <p:sp>
        <p:nvSpPr>
          <p:cNvPr id="16386" name="Marcador de contenido 2"/>
          <p:cNvSpPr>
            <a:spLocks noGrp="1"/>
          </p:cNvSpPr>
          <p:nvPr>
            <p:ph idx="1"/>
          </p:nvPr>
        </p:nvSpPr>
        <p:spPr>
          <a:xfrm>
            <a:off x="457200" y="1191968"/>
            <a:ext cx="8229600" cy="5527385"/>
          </a:xfrm>
        </p:spPr>
        <p:txBody>
          <a:bodyPr>
            <a:normAutofit fontScale="92500" lnSpcReduction="10000"/>
          </a:bodyPr>
          <a:lstStyle/>
          <a:p>
            <a:pPr marL="0" indent="0" eaLnBrk="1" hangingPunct="1">
              <a:buNone/>
            </a:pPr>
            <a:r>
              <a:rPr lang="en-US" dirty="0">
                <a:latin typeface="Calisto MT" charset="0"/>
              </a:rPr>
              <a:t>Topic modeling is a statistical model used in machine learning and “natural language processing”.</a:t>
            </a:r>
          </a:p>
          <a:p>
            <a:r>
              <a:rPr lang="en-US" dirty="0" smtClean="0">
                <a:latin typeface="Calisto MT" charset="0"/>
              </a:rPr>
              <a:t>Statistical models describe how random variables are related to non random variables. Defined as a relationship between S and P.</a:t>
            </a:r>
          </a:p>
          <a:p>
            <a:pPr marL="514350" lvl="1" indent="0">
              <a:buNone/>
            </a:pPr>
            <a:r>
              <a:rPr lang="en-US" dirty="0" smtClean="0">
                <a:latin typeface="Calisto MT" charset="0"/>
              </a:rPr>
              <a:t>S ----- Set of possible observations (also called sample space)</a:t>
            </a:r>
          </a:p>
          <a:p>
            <a:pPr marL="514350" lvl="1" indent="0">
              <a:buNone/>
            </a:pPr>
            <a:r>
              <a:rPr lang="en-US" dirty="0" smtClean="0">
                <a:latin typeface="Calisto MT" charset="0"/>
              </a:rPr>
              <a:t>P------ A set of probability distributions on S. </a:t>
            </a:r>
            <a:endParaRPr lang="en-US" dirty="0">
              <a:latin typeface="Calisto MT" charset="0"/>
            </a:endParaRPr>
          </a:p>
          <a:p>
            <a:pPr eaLnBrk="1" hangingPunct="1"/>
            <a:r>
              <a:rPr lang="en-US" dirty="0">
                <a:latin typeface="Calisto MT" charset="0"/>
              </a:rPr>
              <a:t>In the humanities, the </a:t>
            </a:r>
            <a:r>
              <a:rPr lang="en-US" dirty="0" smtClean="0">
                <a:latin typeface="Calisto MT" charset="0"/>
              </a:rPr>
              <a:t>features </a:t>
            </a:r>
            <a:r>
              <a:rPr lang="en-US" dirty="0">
                <a:latin typeface="Calisto MT" charset="0"/>
              </a:rPr>
              <a:t>are words.</a:t>
            </a:r>
          </a:p>
          <a:p>
            <a:pPr eaLnBrk="1" hangingPunct="1"/>
            <a:r>
              <a:rPr lang="en-US" dirty="0">
                <a:latin typeface="Calisto MT" charset="0"/>
              </a:rPr>
              <a:t>In genomics, the </a:t>
            </a:r>
            <a:r>
              <a:rPr lang="en-US" dirty="0" smtClean="0">
                <a:latin typeface="Calisto MT" charset="0"/>
              </a:rPr>
              <a:t>features </a:t>
            </a:r>
            <a:r>
              <a:rPr lang="en-US" dirty="0">
                <a:latin typeface="Calisto MT" charset="0"/>
              </a:rPr>
              <a:t>would be . . . Genes.</a:t>
            </a:r>
          </a:p>
          <a:p>
            <a:pPr eaLnBrk="1" hangingPunct="1"/>
            <a:r>
              <a:rPr lang="en-US" dirty="0">
                <a:latin typeface="Calisto MT" charset="0"/>
              </a:rPr>
              <a:t>In sound studies, the </a:t>
            </a:r>
            <a:r>
              <a:rPr lang="en-US" dirty="0" smtClean="0">
                <a:latin typeface="Calisto MT" charset="0"/>
              </a:rPr>
              <a:t>features </a:t>
            </a:r>
            <a:r>
              <a:rPr lang="en-US" dirty="0">
                <a:latin typeface="Calisto MT" charset="0"/>
              </a:rPr>
              <a:t>would be . . . ??</a:t>
            </a:r>
          </a:p>
          <a:p>
            <a:pPr eaLnBrk="1" hangingPunct="1"/>
            <a:endParaRPr lang="en-US" dirty="0">
              <a:latin typeface="Calisto MT" charset="0"/>
            </a:endParaRPr>
          </a:p>
        </p:txBody>
      </p:sp>
    </p:spTree>
    <p:extLst>
      <p:ext uri="{BB962C8B-B14F-4D97-AF65-F5344CB8AC3E}">
        <p14:creationId xmlns:p14="http://schemas.microsoft.com/office/powerpoint/2010/main" val="124247073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86">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386">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6386">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38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38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38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6"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Imagen 6" descr="download.jpe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995988" y="4310063"/>
            <a:ext cx="2287587" cy="211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2" name="Título 1"/>
          <p:cNvSpPr>
            <a:spLocks noGrp="1"/>
          </p:cNvSpPr>
          <p:nvPr>
            <p:ph type="title"/>
          </p:nvPr>
        </p:nvSpPr>
        <p:spPr/>
        <p:txBody>
          <a:bodyPr/>
          <a:lstStyle/>
          <a:p>
            <a:pPr eaLnBrk="1" hangingPunct="1"/>
            <a:r>
              <a:rPr lang="en-US">
                <a:latin typeface="Calibri" charset="0"/>
              </a:rPr>
              <a:t>Where did TM come from?</a:t>
            </a:r>
          </a:p>
        </p:txBody>
      </p:sp>
      <p:sp>
        <p:nvSpPr>
          <p:cNvPr id="20483" name="Marcador de contenido 2"/>
          <p:cNvSpPr>
            <a:spLocks noGrp="1"/>
          </p:cNvSpPr>
          <p:nvPr>
            <p:ph idx="1"/>
          </p:nvPr>
        </p:nvSpPr>
        <p:spPr>
          <a:xfrm>
            <a:off x="255588" y="1620838"/>
            <a:ext cx="7620000" cy="4800600"/>
          </a:xfrm>
        </p:spPr>
        <p:txBody>
          <a:bodyPr/>
          <a:lstStyle/>
          <a:p>
            <a:pPr eaLnBrk="1" hangingPunct="1"/>
            <a:r>
              <a:rPr lang="pt-BR">
                <a:latin typeface="Calisto MT" charset="0"/>
              </a:rPr>
              <a:t>Christos H. Papadimitriou, Prabhakar Raghavan, </a:t>
            </a:r>
            <a:r>
              <a:rPr lang="hr-HR">
                <a:latin typeface="Calisto MT" charset="0"/>
              </a:rPr>
              <a:t>Hisao Tamaki and Santosh Vempala wrote “</a:t>
            </a:r>
            <a:r>
              <a:rPr lang="en-US" altLang="ja-JP">
                <a:latin typeface="Calisto MT" charset="0"/>
              </a:rPr>
              <a:t>Latent Semantic Indexing. A Probabilistic Analysis</a:t>
            </a:r>
            <a:r>
              <a:rPr lang="en-US">
                <a:latin typeface="Calisto MT" charset="0"/>
              </a:rPr>
              <a:t>”</a:t>
            </a:r>
            <a:r>
              <a:rPr lang="en-US" altLang="ja-JP">
                <a:latin typeface="Calisto MT" charset="0"/>
              </a:rPr>
              <a:t> in 1997.</a:t>
            </a:r>
          </a:p>
          <a:p>
            <a:pPr eaLnBrk="1" hangingPunct="1"/>
            <a:endParaRPr lang="hr-HR">
              <a:latin typeface="Calisto MT" charset="0"/>
            </a:endParaRPr>
          </a:p>
          <a:p>
            <a:pPr eaLnBrk="1" hangingPunct="1"/>
            <a:endParaRPr lang="pt-BR">
              <a:latin typeface="Calisto MT" charset="0"/>
            </a:endParaRPr>
          </a:p>
          <a:p>
            <a:pPr eaLnBrk="1" hangingPunct="1"/>
            <a:endParaRPr lang="es-ES">
              <a:latin typeface="Calisto MT" charset="0"/>
            </a:endParaRPr>
          </a:p>
        </p:txBody>
      </p:sp>
      <p:pic>
        <p:nvPicPr>
          <p:cNvPr id="20484" name="Imagen 3" descr="papadimitriou.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7638" y="4171950"/>
            <a:ext cx="1673225" cy="234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5" name="Imagen 4" descr="prabhakar_raghavan.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046288" y="4171950"/>
            <a:ext cx="1673225" cy="2343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6" name="Imagen 5" descr="tamaki.jp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959225" y="4340225"/>
            <a:ext cx="1739900" cy="217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69711589"/>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normAutofit fontScale="90000"/>
          </a:bodyPr>
          <a:lstStyle/>
          <a:p>
            <a:pPr eaLnBrk="1" fontAlgn="auto" hangingPunct="1">
              <a:spcAft>
                <a:spcPts val="0"/>
              </a:spcAft>
              <a:defRPr/>
            </a:pPr>
            <a:r>
              <a:rPr lang="en-US" dirty="0" smtClean="0">
                <a:ea typeface="+mj-ea"/>
                <a:cs typeface="+mj-cs"/>
              </a:rPr>
              <a:t>Algorithm Developments</a:t>
            </a:r>
            <a:br>
              <a:rPr lang="en-US" dirty="0" smtClean="0">
                <a:ea typeface="+mj-ea"/>
                <a:cs typeface="+mj-cs"/>
              </a:rPr>
            </a:br>
            <a:endParaRPr lang="en-US" dirty="0">
              <a:ea typeface="+mj-ea"/>
              <a:cs typeface="+mj-cs"/>
            </a:endParaRPr>
          </a:p>
        </p:txBody>
      </p:sp>
      <p:sp>
        <p:nvSpPr>
          <p:cNvPr id="17410" name="Marcador de contenido 2"/>
          <p:cNvSpPr>
            <a:spLocks noGrp="1"/>
          </p:cNvSpPr>
          <p:nvPr>
            <p:ph idx="1"/>
          </p:nvPr>
        </p:nvSpPr>
        <p:spPr/>
        <p:txBody>
          <a:bodyPr rtlCol="0">
            <a:normAutofit fontScale="85000" lnSpcReduction="10000"/>
          </a:bodyPr>
          <a:lstStyle/>
          <a:p>
            <a:pPr eaLnBrk="1" fontAlgn="auto" hangingPunct="1">
              <a:spcAft>
                <a:spcPts val="0"/>
              </a:spcAft>
              <a:buFont typeface="Arial" pitchFamily="34" charset="0"/>
              <a:buChar char="•"/>
              <a:defRPr/>
            </a:pPr>
            <a:r>
              <a:rPr lang="en-US" dirty="0" smtClean="0">
                <a:latin typeface="Calisto MT" charset="0"/>
                <a:ea typeface="+mn-ea"/>
                <a:cs typeface="+mn-cs"/>
              </a:rPr>
              <a:t>PLSA (Probabilistic Latent Semantic Analysis) was created by Thomas Hoffman in 2000. This model presented problems dealing with new documents added to the corpus. </a:t>
            </a:r>
          </a:p>
          <a:p>
            <a:pPr eaLnBrk="1" fontAlgn="auto" hangingPunct="1">
              <a:spcAft>
                <a:spcPts val="0"/>
              </a:spcAft>
              <a:buFont typeface="Arial" pitchFamily="34" charset="0"/>
              <a:buChar char="•"/>
              <a:defRPr/>
            </a:pPr>
            <a:r>
              <a:rPr lang="en-US" dirty="0" smtClean="0">
                <a:latin typeface="Calisto MT" charset="0"/>
                <a:ea typeface="+mn-ea"/>
                <a:cs typeface="+mn-cs"/>
              </a:rPr>
              <a:t>Then, David </a:t>
            </a:r>
            <a:r>
              <a:rPr lang="en-US" dirty="0" err="1" smtClean="0">
                <a:latin typeface="Calisto MT" charset="0"/>
                <a:ea typeface="+mn-ea"/>
                <a:cs typeface="+mn-cs"/>
              </a:rPr>
              <a:t>Blei</a:t>
            </a:r>
            <a:r>
              <a:rPr lang="en-US" dirty="0" smtClean="0">
                <a:latin typeface="Calisto MT" charset="0"/>
                <a:ea typeface="+mn-ea"/>
                <a:cs typeface="+mn-cs"/>
              </a:rPr>
              <a:t>, Andrew Ng and Michael Jordan created the “</a:t>
            </a:r>
            <a:r>
              <a:rPr lang="en-US" altLang="ja-JP" dirty="0" smtClean="0">
                <a:latin typeface="Calisto MT" charset="0"/>
                <a:ea typeface="+mn-ea"/>
                <a:cs typeface="+mn-cs"/>
              </a:rPr>
              <a:t>Latent </a:t>
            </a:r>
            <a:r>
              <a:rPr lang="en-US" altLang="ja-JP" dirty="0" err="1" smtClean="0">
                <a:latin typeface="Calisto MT" charset="0"/>
                <a:ea typeface="+mn-ea"/>
                <a:cs typeface="+mn-cs"/>
              </a:rPr>
              <a:t>Dirichlet</a:t>
            </a:r>
            <a:r>
              <a:rPr lang="en-US" altLang="ja-JP" dirty="0" smtClean="0">
                <a:latin typeface="Calisto MT" charset="0"/>
                <a:ea typeface="+mn-ea"/>
                <a:cs typeface="+mn-cs"/>
              </a:rPr>
              <a:t> Allocation</a:t>
            </a:r>
            <a:r>
              <a:rPr lang="en-US" dirty="0" smtClean="0">
                <a:latin typeface="Calisto MT" charset="0"/>
                <a:ea typeface="+mn-ea"/>
                <a:cs typeface="+mn-cs"/>
              </a:rPr>
              <a:t>”</a:t>
            </a:r>
            <a:r>
              <a:rPr lang="en-US" altLang="ja-JP" dirty="0" smtClean="0">
                <a:latin typeface="Calisto MT" charset="0"/>
                <a:ea typeface="+mn-ea"/>
                <a:cs typeface="+mn-cs"/>
              </a:rPr>
              <a:t> in 2003, which comes from the PLSA. </a:t>
            </a:r>
            <a:endParaRPr lang="en-US" dirty="0" smtClean="0">
              <a:latin typeface="Calisto MT" charset="0"/>
              <a:ea typeface="+mn-ea"/>
              <a:cs typeface="+mn-cs"/>
            </a:endParaRPr>
          </a:p>
          <a:p>
            <a:pPr eaLnBrk="1" fontAlgn="auto" hangingPunct="1">
              <a:spcAft>
                <a:spcPts val="0"/>
              </a:spcAft>
              <a:buFont typeface="Arial" pitchFamily="34" charset="0"/>
              <a:buChar char="•"/>
              <a:defRPr/>
            </a:pPr>
            <a:r>
              <a:rPr lang="en-US" dirty="0" smtClean="0">
                <a:latin typeface="Calisto MT" charset="0"/>
                <a:ea typeface="+mn-ea"/>
                <a:cs typeface="+mn-cs"/>
              </a:rPr>
              <a:t>Further developments, including the </a:t>
            </a:r>
            <a:r>
              <a:rPr lang="en-US" dirty="0" err="1" smtClean="0">
                <a:latin typeface="Calisto MT" charset="0"/>
                <a:ea typeface="+mn-ea"/>
                <a:cs typeface="+mn-cs"/>
              </a:rPr>
              <a:t>Patchinko</a:t>
            </a:r>
            <a:r>
              <a:rPr lang="en-US" dirty="0" smtClean="0">
                <a:latin typeface="Calisto MT" charset="0"/>
                <a:ea typeface="+mn-ea"/>
                <a:cs typeface="+mn-cs"/>
              </a:rPr>
              <a:t> allocation, that helps model better correlations between topics and between the words that  constitute the topics. </a:t>
            </a:r>
            <a:endParaRPr lang="en-US" dirty="0">
              <a:latin typeface="Calisto MT" charset="0"/>
              <a:ea typeface="+mn-ea"/>
              <a:cs typeface="+mn-cs"/>
            </a:endParaRPr>
          </a:p>
        </p:txBody>
      </p:sp>
    </p:spTree>
    <p:extLst>
      <p:ext uri="{BB962C8B-B14F-4D97-AF65-F5344CB8AC3E}">
        <p14:creationId xmlns:p14="http://schemas.microsoft.com/office/powerpoint/2010/main" val="298881332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7410">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741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Title 1"/>
          <p:cNvSpPr>
            <a:spLocks noGrp="1"/>
          </p:cNvSpPr>
          <p:nvPr>
            <p:ph type="title"/>
          </p:nvPr>
        </p:nvSpPr>
        <p:spPr/>
        <p:txBody>
          <a:bodyPr/>
          <a:lstStyle/>
          <a:p>
            <a:pPr eaLnBrk="1" hangingPunct="1"/>
            <a:r>
              <a:rPr lang="en-US">
                <a:latin typeface="Calibri" charset="0"/>
              </a:rPr>
              <a:t>Defining terms for TM</a:t>
            </a:r>
          </a:p>
        </p:txBody>
      </p:sp>
      <p:sp>
        <p:nvSpPr>
          <p:cNvPr id="19458" name="Content Placeholder 2"/>
          <p:cNvSpPr>
            <a:spLocks noGrp="1"/>
          </p:cNvSpPr>
          <p:nvPr>
            <p:ph idx="1"/>
          </p:nvPr>
        </p:nvSpPr>
        <p:spPr/>
        <p:txBody>
          <a:bodyPr>
            <a:normAutofit fontScale="92500" lnSpcReduction="20000"/>
          </a:bodyPr>
          <a:lstStyle/>
          <a:p>
            <a:pPr eaLnBrk="1" hangingPunct="1">
              <a:defRPr/>
            </a:pPr>
            <a:r>
              <a:rPr lang="en-US" dirty="0">
                <a:latin typeface="Calisto MT" charset="0"/>
              </a:rPr>
              <a:t>Words (pre-processed): </a:t>
            </a:r>
          </a:p>
          <a:p>
            <a:pPr lvl="1" eaLnBrk="1" hangingPunct="1">
              <a:defRPr/>
            </a:pPr>
            <a:r>
              <a:rPr lang="en-US" dirty="0">
                <a:latin typeface="Calisto MT" charset="0"/>
              </a:rPr>
              <a:t>Tokenized (one word; two-word, etc. Each is unique)</a:t>
            </a:r>
          </a:p>
          <a:p>
            <a:pPr lvl="1" eaLnBrk="1" hangingPunct="1">
              <a:defRPr/>
            </a:pPr>
            <a:r>
              <a:rPr lang="en-US" dirty="0">
                <a:latin typeface="Calisto MT" charset="0"/>
              </a:rPr>
              <a:t>Stop words (little words taken out such as “the,” “and” “a” etc.</a:t>
            </a:r>
          </a:p>
          <a:p>
            <a:pPr lvl="1" eaLnBrk="1" hangingPunct="1">
              <a:defRPr/>
            </a:pPr>
            <a:r>
              <a:rPr lang="en-US" dirty="0">
                <a:latin typeface="Calisto MT" charset="0"/>
              </a:rPr>
              <a:t>Stemming </a:t>
            </a:r>
            <a:r>
              <a:rPr lang="en-US" dirty="0" smtClean="0">
                <a:latin typeface="Calisto MT" charset="0"/>
              </a:rPr>
              <a:t>(words chopped to some semblance of roots)</a:t>
            </a:r>
          </a:p>
          <a:p>
            <a:pPr lvl="1" eaLnBrk="1" hangingPunct="1">
              <a:defRPr/>
            </a:pPr>
            <a:r>
              <a:rPr lang="en-US" dirty="0" smtClean="0">
                <a:latin typeface="Calisto MT" charset="0"/>
              </a:rPr>
              <a:t>Lemmatization (</a:t>
            </a:r>
            <a:r>
              <a:rPr lang="en-US" dirty="0">
                <a:latin typeface="Calisto MT" charset="0"/>
              </a:rPr>
              <a:t>words taken to their roots)</a:t>
            </a:r>
          </a:p>
          <a:p>
            <a:pPr lvl="1" eaLnBrk="1" hangingPunct="1">
              <a:defRPr/>
            </a:pPr>
            <a:r>
              <a:rPr lang="en-US" dirty="0">
                <a:latin typeface="Calisto MT" charset="0"/>
              </a:rPr>
              <a:t>The structure of the words is usually “a -bag of-words” or all the words without syntax or grammar.</a:t>
            </a:r>
          </a:p>
          <a:p>
            <a:pPr marL="0" indent="0" eaLnBrk="1" hangingPunct="1">
              <a:buFont typeface="Arial" charset="0"/>
              <a:buNone/>
              <a:defRPr/>
            </a:pPr>
            <a:r>
              <a:rPr lang="en-US" dirty="0" smtClean="0">
                <a:latin typeface="Calibri" charset="0"/>
              </a:rPr>
              <a:t>--Burton</a:t>
            </a:r>
            <a:endParaRPr lang="en-US" dirty="0">
              <a:latin typeface="Calibri" charset="0"/>
            </a:endParaRPr>
          </a:p>
        </p:txBody>
      </p:sp>
    </p:spTree>
    <p:extLst>
      <p:ext uri="{BB962C8B-B14F-4D97-AF65-F5344CB8AC3E}">
        <p14:creationId xmlns:p14="http://schemas.microsoft.com/office/powerpoint/2010/main" val="207201070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9458">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9458">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9458">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458">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1945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pPr eaLnBrk="1" hangingPunct="1"/>
            <a:r>
              <a:rPr lang="en-US">
                <a:latin typeface="Calibri" charset="0"/>
              </a:rPr>
              <a:t>Defining terms for TM</a:t>
            </a:r>
          </a:p>
        </p:txBody>
      </p:sp>
      <p:sp>
        <p:nvSpPr>
          <p:cNvPr id="3" name="Content Placeholder 2"/>
          <p:cNvSpPr>
            <a:spLocks noGrp="1"/>
          </p:cNvSpPr>
          <p:nvPr>
            <p:ph idx="1"/>
          </p:nvPr>
        </p:nvSpPr>
        <p:spPr/>
        <p:txBody>
          <a:bodyPr rtlCol="0">
            <a:normAutofit/>
          </a:bodyPr>
          <a:lstStyle/>
          <a:p>
            <a:pPr eaLnBrk="1" fontAlgn="auto" hangingPunct="1">
              <a:spcAft>
                <a:spcPts val="0"/>
              </a:spcAft>
              <a:buFont typeface="Arial" pitchFamily="34" charset="0"/>
              <a:buChar char="•"/>
              <a:defRPr/>
            </a:pPr>
            <a:r>
              <a:rPr lang="en-US" dirty="0" smtClean="0">
                <a:ea typeface="+mn-ea"/>
                <a:cs typeface="+mn-cs"/>
              </a:rPr>
              <a:t>Documents</a:t>
            </a:r>
          </a:p>
          <a:p>
            <a:pPr lvl="1" eaLnBrk="1" fontAlgn="auto" hangingPunct="1">
              <a:spcAft>
                <a:spcPts val="0"/>
              </a:spcAft>
              <a:buFont typeface="Arial" pitchFamily="34" charset="0"/>
              <a:buChar char="–"/>
              <a:defRPr/>
            </a:pPr>
            <a:r>
              <a:rPr lang="en-US" dirty="0" smtClean="0">
                <a:ea typeface="+mn-ea"/>
              </a:rPr>
              <a:t>A unit of analysis [e.g., 100 words or a paragraph or a chapter, whatever might yield good results]</a:t>
            </a:r>
          </a:p>
          <a:p>
            <a:pPr eaLnBrk="1" fontAlgn="auto" hangingPunct="1">
              <a:spcAft>
                <a:spcPts val="0"/>
              </a:spcAft>
              <a:buFont typeface="Arial" pitchFamily="34" charset="0"/>
              <a:buChar char="•"/>
              <a:defRPr/>
            </a:pPr>
            <a:r>
              <a:rPr lang="en-US" dirty="0" smtClean="0">
                <a:ea typeface="+mn-ea"/>
                <a:cs typeface="+mn-cs"/>
              </a:rPr>
              <a:t>Corpus </a:t>
            </a:r>
          </a:p>
          <a:p>
            <a:pPr marL="457200" lvl="1" indent="0" eaLnBrk="1" fontAlgn="auto" hangingPunct="1">
              <a:spcAft>
                <a:spcPts val="0"/>
              </a:spcAft>
              <a:buFont typeface="Arial" charset="0"/>
              <a:buNone/>
              <a:defRPr/>
            </a:pPr>
            <a:r>
              <a:rPr lang="en-US" dirty="0" smtClean="0">
                <a:ea typeface="+mn-ea"/>
              </a:rPr>
              <a:t>– a set of documents [e.g., all the paragraphs in a book]</a:t>
            </a:r>
          </a:p>
          <a:p>
            <a:pPr eaLnBrk="1" fontAlgn="auto" hangingPunct="1">
              <a:spcAft>
                <a:spcPts val="0"/>
              </a:spcAft>
              <a:buFont typeface="Arial" pitchFamily="34" charset="0"/>
              <a:buChar char="•"/>
              <a:defRPr/>
            </a:pPr>
            <a:endParaRPr lang="en-US" dirty="0">
              <a:ea typeface="+mn-ea"/>
              <a:cs typeface="+mn-cs"/>
            </a:endParaRPr>
          </a:p>
        </p:txBody>
      </p:sp>
    </p:spTree>
    <p:extLst>
      <p:ext uri="{BB962C8B-B14F-4D97-AF65-F5344CB8AC3E}">
        <p14:creationId xmlns:p14="http://schemas.microsoft.com/office/powerpoint/2010/main" val="36642515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7" name="Title 1"/>
          <p:cNvSpPr>
            <a:spLocks noGrp="1"/>
          </p:cNvSpPr>
          <p:nvPr>
            <p:ph type="title"/>
          </p:nvPr>
        </p:nvSpPr>
        <p:spPr/>
        <p:txBody>
          <a:bodyPr/>
          <a:lstStyle/>
          <a:p>
            <a:pPr eaLnBrk="1" hangingPunct="1"/>
            <a:r>
              <a:rPr lang="en-US">
                <a:latin typeface="Calibri" charset="0"/>
              </a:rPr>
              <a:t>Defining Terms for TM</a:t>
            </a:r>
          </a:p>
        </p:txBody>
      </p:sp>
      <p:pic>
        <p:nvPicPr>
          <p:cNvPr id="24578" name="Picture 3" descr="Screen Shot 2015-10-26 at 4.35.39 PM.png"/>
          <p:cNvPicPr>
            <a:picLocks noChangeAspect="1"/>
          </p:cNvPicPr>
          <p:nvPr/>
        </p:nvPicPr>
        <p:blipFill>
          <a:blip r:embed="rId2">
            <a:extLst>
              <a:ext uri="{28A0092B-C50C-407E-A947-70E740481C1C}">
                <a14:useLocalDpi xmlns:a14="http://schemas.microsoft.com/office/drawing/2010/main" val="0"/>
              </a:ext>
            </a:extLst>
          </a:blip>
          <a:srcRect t="29536" r="36890" b="45956"/>
          <a:stretch>
            <a:fillRect/>
          </a:stretch>
        </p:blipFill>
        <p:spPr bwMode="auto">
          <a:xfrm>
            <a:off x="0" y="3538538"/>
            <a:ext cx="8890000" cy="215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a:spLocks noChangeArrowheads="1"/>
          </p:cNvSpPr>
          <p:nvPr/>
        </p:nvSpPr>
        <p:spPr bwMode="auto">
          <a:xfrm>
            <a:off x="693738" y="1417638"/>
            <a:ext cx="7332662" cy="1878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marL="287338" indent="-287338">
              <a:buFont typeface="Arial" charset="0"/>
              <a:buChar char="•"/>
            </a:pPr>
            <a:r>
              <a:rPr lang="en-US" sz="3200"/>
              <a:t>Term-Document Matrix</a:t>
            </a:r>
          </a:p>
          <a:p>
            <a:pPr lvl="1">
              <a:buFont typeface="Arial" charset="0"/>
              <a:buChar char="–"/>
            </a:pPr>
            <a:r>
              <a:rPr lang="en-US" sz="2800"/>
              <a:t>Table with one row for every unique token in the corpus</a:t>
            </a:r>
          </a:p>
          <a:p>
            <a:pPr lvl="1">
              <a:buFont typeface="Arial" charset="0"/>
              <a:buChar char="–"/>
            </a:pPr>
            <a:r>
              <a:rPr lang="en-US" sz="2800"/>
              <a:t>Each column is a document</a:t>
            </a:r>
          </a:p>
        </p:txBody>
      </p:sp>
    </p:spTree>
    <p:extLst>
      <p:ext uri="{BB962C8B-B14F-4D97-AF65-F5344CB8AC3E}">
        <p14:creationId xmlns:p14="http://schemas.microsoft.com/office/powerpoint/2010/main" val="409505504"/>
      </p:ext>
    </p:extLst>
  </p:cSld>
  <p:clrMapOvr>
    <a:masterClrMapping/>
  </p:clrMapOvr>
  <p:transition xmlns:p14="http://schemas.microsoft.com/office/powerpoint/2010/main" spd="slow"/>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1" name="Título 1"/>
          <p:cNvSpPr>
            <a:spLocks noGrp="1"/>
          </p:cNvSpPr>
          <p:nvPr>
            <p:ph type="title"/>
          </p:nvPr>
        </p:nvSpPr>
        <p:spPr>
          <a:xfrm>
            <a:off x="457200" y="274638"/>
            <a:ext cx="8548688" cy="1143000"/>
          </a:xfrm>
        </p:spPr>
        <p:txBody>
          <a:bodyPr/>
          <a:lstStyle/>
          <a:p>
            <a:pPr eaLnBrk="1" hangingPunct="1"/>
            <a:r>
              <a:rPr lang="en-US">
                <a:latin typeface="Calibri" charset="0"/>
              </a:rPr>
              <a:t>How is TM done? Generative models</a:t>
            </a:r>
          </a:p>
        </p:txBody>
      </p:sp>
      <p:sp>
        <p:nvSpPr>
          <p:cNvPr id="21506" name="Marcador de contenido 2"/>
          <p:cNvSpPr>
            <a:spLocks noGrp="1"/>
          </p:cNvSpPr>
          <p:nvPr>
            <p:ph idx="1"/>
          </p:nvPr>
        </p:nvSpPr>
        <p:spPr/>
        <p:txBody>
          <a:bodyPr rtlCol="0">
            <a:normAutofit fontScale="92500" lnSpcReduction="20000"/>
          </a:bodyPr>
          <a:lstStyle/>
          <a:p>
            <a:pPr eaLnBrk="1" fontAlgn="auto" hangingPunct="1">
              <a:spcAft>
                <a:spcPts val="0"/>
              </a:spcAft>
              <a:buFont typeface="Arial" pitchFamily="34" charset="0"/>
              <a:buChar char="•"/>
              <a:defRPr/>
            </a:pPr>
            <a:r>
              <a:rPr lang="en-US" dirty="0" smtClean="0">
                <a:latin typeface="Calisto MT" charset="0"/>
                <a:ea typeface="+mn-ea"/>
                <a:cs typeface="+mn-cs"/>
              </a:rPr>
              <a:t>We use generative models to think backwards and try to figure out how specific data is how it is.  “What is the likely hidden topical structure [or discourse] that generated my observed documents?”</a:t>
            </a:r>
          </a:p>
          <a:p>
            <a:pPr eaLnBrk="1" fontAlgn="auto" hangingPunct="1">
              <a:spcAft>
                <a:spcPts val="0"/>
              </a:spcAft>
              <a:buFont typeface="Arial" pitchFamily="34" charset="0"/>
              <a:buChar char="•"/>
              <a:defRPr/>
            </a:pPr>
            <a:r>
              <a:rPr lang="en-US" dirty="0" smtClean="0">
                <a:latin typeface="Calisto MT" charset="0"/>
                <a:ea typeface="+mn-ea"/>
                <a:cs typeface="+mn-cs"/>
              </a:rPr>
              <a:t>We use something called “posterior evidence”.  </a:t>
            </a:r>
          </a:p>
          <a:p>
            <a:pPr eaLnBrk="1" fontAlgn="auto" hangingPunct="1">
              <a:spcAft>
                <a:spcPts val="0"/>
              </a:spcAft>
              <a:buFont typeface="Arial" pitchFamily="34" charset="0"/>
              <a:buChar char="•"/>
              <a:defRPr/>
            </a:pPr>
            <a:r>
              <a:rPr lang="en-US" dirty="0" smtClean="0">
                <a:latin typeface="Calisto MT" charset="0"/>
                <a:ea typeface="+mn-ea"/>
                <a:cs typeface="+mn-cs"/>
              </a:rPr>
              <a:t>Posterior evidence take the form of latent variables (topics that emerge) that can be observed. </a:t>
            </a:r>
          </a:p>
          <a:p>
            <a:pPr eaLnBrk="1" fontAlgn="auto" hangingPunct="1">
              <a:spcAft>
                <a:spcPts val="0"/>
              </a:spcAft>
              <a:buFont typeface="Arial" pitchFamily="34" charset="0"/>
              <a:buChar char="•"/>
              <a:defRPr/>
            </a:pPr>
            <a:r>
              <a:rPr lang="en-US" dirty="0" smtClean="0">
                <a:latin typeface="Calisto MT" charset="0"/>
                <a:ea typeface="+mn-ea"/>
                <a:cs typeface="+mn-cs"/>
              </a:rPr>
              <a:t> The model that works with MALLET also has a multinomial distribution component. </a:t>
            </a:r>
          </a:p>
          <a:p>
            <a:pPr eaLnBrk="1" fontAlgn="auto" hangingPunct="1">
              <a:spcAft>
                <a:spcPts val="0"/>
              </a:spcAft>
              <a:buFont typeface="Arial" pitchFamily="34" charset="0"/>
              <a:buChar char="•"/>
              <a:defRPr/>
            </a:pPr>
            <a:endParaRPr lang="es-ES" dirty="0">
              <a:latin typeface="Calisto MT" charset="0"/>
              <a:ea typeface="+mn-ea"/>
              <a:cs typeface="+mn-cs"/>
            </a:endParaRPr>
          </a:p>
        </p:txBody>
      </p:sp>
    </p:spTree>
    <p:extLst>
      <p:ext uri="{BB962C8B-B14F-4D97-AF65-F5344CB8AC3E}">
        <p14:creationId xmlns:p14="http://schemas.microsoft.com/office/powerpoint/2010/main" val="1877619154"/>
      </p:ext>
    </p:extLst>
  </p:cSld>
  <p:clrMapOvr>
    <a:masterClrMapping/>
  </p:clrMapOvr>
  <p:transition xmlns:p14="http://schemas.microsoft.com/office/powerpoint/2010/main" spd="slow"/>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1506">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1506">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1506">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150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Title 1"/>
          <p:cNvSpPr>
            <a:spLocks noGrp="1"/>
          </p:cNvSpPr>
          <p:nvPr>
            <p:ph type="title"/>
          </p:nvPr>
        </p:nvSpPr>
        <p:spPr/>
        <p:txBody>
          <a:bodyPr/>
          <a:lstStyle/>
          <a:p>
            <a:pPr eaLnBrk="1" hangingPunct="1"/>
            <a:r>
              <a:rPr lang="en-US">
                <a:latin typeface="Calibri" charset="0"/>
              </a:rPr>
              <a:t>What is a topic? </a:t>
            </a:r>
          </a:p>
        </p:txBody>
      </p:sp>
      <p:sp>
        <p:nvSpPr>
          <p:cNvPr id="3" name="Content Placeholder 2"/>
          <p:cNvSpPr>
            <a:spLocks noGrp="1"/>
          </p:cNvSpPr>
          <p:nvPr>
            <p:ph idx="1"/>
          </p:nvPr>
        </p:nvSpPr>
        <p:spPr/>
        <p:txBody>
          <a:bodyPr rtlCol="0">
            <a:normAutofit fontScale="70000" lnSpcReduction="20000"/>
          </a:bodyPr>
          <a:lstStyle/>
          <a:p>
            <a:pPr marL="0" indent="0" eaLnBrk="1" fontAlgn="auto" hangingPunct="1">
              <a:spcAft>
                <a:spcPts val="0"/>
              </a:spcAft>
              <a:buNone/>
              <a:defRPr/>
            </a:pPr>
            <a:r>
              <a:rPr lang="en-US" dirty="0"/>
              <a:t>“A collection of words  that have different probabilities of appearance in passages discussing the topic” -</a:t>
            </a:r>
            <a:r>
              <a:rPr lang="en-US" dirty="0" smtClean="0"/>
              <a:t>- Ted </a:t>
            </a:r>
            <a:r>
              <a:rPr lang="en-US" dirty="0"/>
              <a:t>Underwood </a:t>
            </a:r>
          </a:p>
          <a:p>
            <a:pPr lvl="1" eaLnBrk="1" fontAlgn="auto" hangingPunct="1">
              <a:spcAft>
                <a:spcPts val="0"/>
              </a:spcAft>
              <a:buFont typeface="Arial" pitchFamily="34" charset="0"/>
              <a:buChar char="•"/>
              <a:defRPr/>
            </a:pPr>
            <a:r>
              <a:rPr lang="en-US" dirty="0"/>
              <a:t>In each topic, different sets of terms have high </a:t>
            </a:r>
            <a:r>
              <a:rPr lang="en-US" dirty="0" smtClean="0"/>
              <a:t>probability</a:t>
            </a:r>
            <a:endParaRPr lang="en-US" dirty="0" smtClean="0">
              <a:ea typeface="+mn-ea"/>
            </a:endParaRPr>
          </a:p>
          <a:p>
            <a:pPr eaLnBrk="1" fontAlgn="auto" hangingPunct="1">
              <a:spcAft>
                <a:spcPts val="0"/>
              </a:spcAft>
              <a:buFont typeface="Arial" pitchFamily="34" charset="0"/>
              <a:buChar char="•"/>
              <a:defRPr/>
            </a:pPr>
            <a:r>
              <a:rPr lang="en-US" dirty="0" smtClean="0">
                <a:ea typeface="+mn-ea"/>
                <a:cs typeface="+mn-cs"/>
              </a:rPr>
              <a:t>A topic is a probability distribution over terms</a:t>
            </a:r>
          </a:p>
          <a:p>
            <a:pPr lvl="1" eaLnBrk="1" fontAlgn="auto" hangingPunct="1">
              <a:spcAft>
                <a:spcPts val="0"/>
              </a:spcAft>
              <a:buFont typeface="Arial" pitchFamily="34" charset="0"/>
              <a:buChar char="–"/>
              <a:defRPr/>
            </a:pPr>
            <a:r>
              <a:rPr lang="en-US" dirty="0" smtClean="0">
                <a:ea typeface="+mn-ea"/>
              </a:rPr>
              <a:t>“When I reach into the bag and pull out a word the likelihood I will pull out any particular word depends upon the allotment of words in the bag” -- Burton</a:t>
            </a:r>
          </a:p>
          <a:p>
            <a:pPr eaLnBrk="1" fontAlgn="auto" hangingPunct="1">
              <a:spcAft>
                <a:spcPts val="0"/>
              </a:spcAft>
              <a:buFont typeface="Arial" pitchFamily="34" charset="0"/>
              <a:buChar char="•"/>
              <a:defRPr/>
            </a:pPr>
            <a:r>
              <a:rPr lang="en-US" dirty="0" smtClean="0">
                <a:ea typeface="+mn-ea"/>
                <a:cs typeface="+mn-cs"/>
              </a:rPr>
              <a:t>Topic models tend to find the sets of terms that tend to occur together in texts</a:t>
            </a:r>
          </a:p>
          <a:p>
            <a:pPr eaLnBrk="1" fontAlgn="auto" hangingPunct="1">
              <a:spcAft>
                <a:spcPts val="0"/>
              </a:spcAft>
              <a:buFont typeface="Arial" pitchFamily="34" charset="0"/>
              <a:buChar char="•"/>
              <a:defRPr/>
            </a:pPr>
            <a:r>
              <a:rPr lang="en-US" dirty="0" smtClean="0">
                <a:ea typeface="+mn-ea"/>
                <a:cs typeface="+mn-cs"/>
              </a:rPr>
              <a:t>They look like “topics” because terms that frequently occur together tend to be about the same topic</a:t>
            </a:r>
          </a:p>
          <a:p>
            <a:pPr eaLnBrk="1" fontAlgn="auto" hangingPunct="1">
              <a:spcAft>
                <a:spcPts val="0"/>
              </a:spcAft>
              <a:buFont typeface="Arial" pitchFamily="34" charset="0"/>
              <a:buChar char="•"/>
              <a:defRPr/>
            </a:pPr>
            <a:r>
              <a:rPr lang="en-US" dirty="0" smtClean="0">
                <a:ea typeface="+mn-ea"/>
                <a:cs typeface="+mn-cs"/>
              </a:rPr>
              <a:t>The tendency for topics to concentrate on particular words and documents will eventually be limited by the actual messy distribution of words across documents </a:t>
            </a:r>
            <a:endParaRPr lang="en-US" dirty="0">
              <a:ea typeface="+mn-ea"/>
              <a:cs typeface="+mn-cs"/>
            </a:endParaRPr>
          </a:p>
        </p:txBody>
      </p:sp>
      <p:sp>
        <p:nvSpPr>
          <p:cNvPr id="2" name="TextBox 1"/>
          <p:cNvSpPr txBox="1"/>
          <p:nvPr/>
        </p:nvSpPr>
        <p:spPr>
          <a:xfrm>
            <a:off x="0" y="5967391"/>
            <a:ext cx="9297740" cy="646331"/>
          </a:xfrm>
          <a:prstGeom prst="rect">
            <a:avLst/>
          </a:prstGeom>
          <a:noFill/>
        </p:spPr>
        <p:txBody>
          <a:bodyPr wrap="square" rtlCol="0">
            <a:spAutoFit/>
          </a:bodyPr>
          <a:lstStyle/>
          <a:p>
            <a:r>
              <a:rPr lang="en-US" dirty="0" smtClean="0"/>
              <a:t>Underwood, Ted. “Topic Modeling Made Just Simple Enough.” The Stone and the Shell. April 7, 2012.</a:t>
            </a:r>
            <a:endParaRPr lang="en-US" dirty="0"/>
          </a:p>
        </p:txBody>
      </p:sp>
    </p:spTree>
    <p:extLst>
      <p:ext uri="{BB962C8B-B14F-4D97-AF65-F5344CB8AC3E}">
        <p14:creationId xmlns:p14="http://schemas.microsoft.com/office/powerpoint/2010/main" val="17562508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49" name="Picture 3" descr="Screen Shot 2016-03-30 at 2.39.01 PM.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206375"/>
            <a:ext cx="9144000" cy="579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7650" name="TextBox 4"/>
          <p:cNvSpPr txBox="1">
            <a:spLocks noChangeArrowheads="1"/>
          </p:cNvSpPr>
          <p:nvPr/>
        </p:nvSpPr>
        <p:spPr bwMode="auto">
          <a:xfrm>
            <a:off x="768350" y="6318250"/>
            <a:ext cx="778986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sto MT" charset="0"/>
                <a:ea typeface="ＭＳ Ｐゴシック" charset="0"/>
                <a:cs typeface="ＭＳ Ｐゴシック" charset="0"/>
              </a:defRPr>
            </a:lvl1pPr>
            <a:lvl2pPr marL="742950" indent="-285750" eaLnBrk="0" hangingPunct="0">
              <a:defRPr sz="2400">
                <a:solidFill>
                  <a:schemeClr val="tx1"/>
                </a:solidFill>
                <a:latin typeface="Calisto MT" charset="0"/>
                <a:ea typeface="ＭＳ Ｐゴシック" charset="0"/>
              </a:defRPr>
            </a:lvl2pPr>
            <a:lvl3pPr marL="1143000" indent="-228600" eaLnBrk="0" hangingPunct="0">
              <a:defRPr sz="2400">
                <a:solidFill>
                  <a:schemeClr val="tx1"/>
                </a:solidFill>
                <a:latin typeface="Calisto MT" charset="0"/>
                <a:ea typeface="ＭＳ Ｐゴシック" charset="0"/>
              </a:defRPr>
            </a:lvl3pPr>
            <a:lvl4pPr marL="1600200" indent="-228600" eaLnBrk="0" hangingPunct="0">
              <a:defRPr sz="2400">
                <a:solidFill>
                  <a:schemeClr val="tx1"/>
                </a:solidFill>
                <a:latin typeface="Calisto MT" charset="0"/>
                <a:ea typeface="ＭＳ Ｐゴシック" charset="0"/>
              </a:defRPr>
            </a:lvl4pPr>
            <a:lvl5pPr marL="2057400" indent="-228600" eaLnBrk="0" hangingPunct="0">
              <a:defRPr sz="2400">
                <a:solidFill>
                  <a:schemeClr val="tx1"/>
                </a:solidFill>
                <a:latin typeface="Calisto MT" charset="0"/>
                <a:ea typeface="ＭＳ Ｐゴシック" charset="0"/>
              </a:defRPr>
            </a:lvl5pPr>
            <a:lvl6pPr marL="2514600" indent="-228600" eaLnBrk="0" fontAlgn="base" hangingPunct="0">
              <a:spcBef>
                <a:spcPct val="0"/>
              </a:spcBef>
              <a:spcAft>
                <a:spcPct val="0"/>
              </a:spcAft>
              <a:defRPr sz="2400">
                <a:solidFill>
                  <a:schemeClr val="tx1"/>
                </a:solidFill>
                <a:latin typeface="Calisto MT" charset="0"/>
                <a:ea typeface="ＭＳ Ｐゴシック" charset="0"/>
              </a:defRPr>
            </a:lvl6pPr>
            <a:lvl7pPr marL="2971800" indent="-228600" eaLnBrk="0" fontAlgn="base" hangingPunct="0">
              <a:spcBef>
                <a:spcPct val="0"/>
              </a:spcBef>
              <a:spcAft>
                <a:spcPct val="0"/>
              </a:spcAft>
              <a:defRPr sz="2400">
                <a:solidFill>
                  <a:schemeClr val="tx1"/>
                </a:solidFill>
                <a:latin typeface="Calisto MT" charset="0"/>
                <a:ea typeface="ＭＳ Ｐゴシック" charset="0"/>
              </a:defRPr>
            </a:lvl7pPr>
            <a:lvl8pPr marL="3429000" indent="-228600" eaLnBrk="0" fontAlgn="base" hangingPunct="0">
              <a:spcBef>
                <a:spcPct val="0"/>
              </a:spcBef>
              <a:spcAft>
                <a:spcPct val="0"/>
              </a:spcAft>
              <a:defRPr sz="2400">
                <a:solidFill>
                  <a:schemeClr val="tx1"/>
                </a:solidFill>
                <a:latin typeface="Calisto MT" charset="0"/>
                <a:ea typeface="ＭＳ Ｐゴシック" charset="0"/>
              </a:defRPr>
            </a:lvl8pPr>
            <a:lvl9pPr marL="3886200" indent="-228600" eaLnBrk="0" fontAlgn="base" hangingPunct="0">
              <a:spcBef>
                <a:spcPct val="0"/>
              </a:spcBef>
              <a:spcAft>
                <a:spcPct val="0"/>
              </a:spcAft>
              <a:defRPr sz="2400">
                <a:solidFill>
                  <a:schemeClr val="tx1"/>
                </a:solidFill>
                <a:latin typeface="Calisto MT" charset="0"/>
                <a:ea typeface="ＭＳ Ｐゴシック" charset="0"/>
              </a:defRPr>
            </a:lvl9pPr>
          </a:lstStyle>
          <a:p>
            <a:pPr eaLnBrk="1" hangingPunct="1"/>
            <a:r>
              <a:rPr lang="en-US"/>
              <a:t>https://www.cs.princeton.edu/~blei/papers/Blei2012.pdf</a:t>
            </a:r>
          </a:p>
        </p:txBody>
      </p:sp>
    </p:spTree>
    <p:extLst>
      <p:ext uri="{BB962C8B-B14F-4D97-AF65-F5344CB8AC3E}">
        <p14:creationId xmlns:p14="http://schemas.microsoft.com/office/powerpoint/2010/main" val="274291052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673" name="Picture 3" descr="Screen Shot 2016-03-30 at 2.48.17 PM.png"/>
          <p:cNvPicPr>
            <a:picLocks noChangeAspect="1"/>
          </p:cNvPicPr>
          <p:nvPr/>
        </p:nvPicPr>
        <p:blipFill>
          <a:blip r:embed="rId2">
            <a:extLst>
              <a:ext uri="{28A0092B-C50C-407E-A947-70E740481C1C}">
                <a14:useLocalDpi xmlns:a14="http://schemas.microsoft.com/office/drawing/2010/main" val="0"/>
              </a:ext>
            </a:extLst>
          </a:blip>
          <a:srcRect l="10973" t="17436" r="7758" b="10680"/>
          <a:stretch>
            <a:fillRect/>
          </a:stretch>
        </p:blipFill>
        <p:spPr bwMode="auto">
          <a:xfrm>
            <a:off x="384175" y="846138"/>
            <a:ext cx="8394700" cy="464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674" name="TextBox 4"/>
          <p:cNvSpPr txBox="1">
            <a:spLocks noChangeArrowheads="1"/>
          </p:cNvSpPr>
          <p:nvPr/>
        </p:nvSpPr>
        <p:spPr bwMode="auto">
          <a:xfrm>
            <a:off x="768350" y="6318250"/>
            <a:ext cx="7789863"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sto MT" charset="0"/>
                <a:ea typeface="ＭＳ Ｐゴシック" charset="0"/>
                <a:cs typeface="ＭＳ Ｐゴシック" charset="0"/>
              </a:defRPr>
            </a:lvl1pPr>
            <a:lvl2pPr marL="742950" indent="-285750" eaLnBrk="0" hangingPunct="0">
              <a:defRPr sz="2400">
                <a:solidFill>
                  <a:schemeClr val="tx1"/>
                </a:solidFill>
                <a:latin typeface="Calisto MT" charset="0"/>
                <a:ea typeface="ＭＳ Ｐゴシック" charset="0"/>
              </a:defRPr>
            </a:lvl2pPr>
            <a:lvl3pPr marL="1143000" indent="-228600" eaLnBrk="0" hangingPunct="0">
              <a:defRPr sz="2400">
                <a:solidFill>
                  <a:schemeClr val="tx1"/>
                </a:solidFill>
                <a:latin typeface="Calisto MT" charset="0"/>
                <a:ea typeface="ＭＳ Ｐゴシック" charset="0"/>
              </a:defRPr>
            </a:lvl3pPr>
            <a:lvl4pPr marL="1600200" indent="-228600" eaLnBrk="0" hangingPunct="0">
              <a:defRPr sz="2400">
                <a:solidFill>
                  <a:schemeClr val="tx1"/>
                </a:solidFill>
                <a:latin typeface="Calisto MT" charset="0"/>
                <a:ea typeface="ＭＳ Ｐゴシック" charset="0"/>
              </a:defRPr>
            </a:lvl4pPr>
            <a:lvl5pPr marL="2057400" indent="-228600" eaLnBrk="0" hangingPunct="0">
              <a:defRPr sz="2400">
                <a:solidFill>
                  <a:schemeClr val="tx1"/>
                </a:solidFill>
                <a:latin typeface="Calisto MT" charset="0"/>
                <a:ea typeface="ＭＳ Ｐゴシック" charset="0"/>
              </a:defRPr>
            </a:lvl5pPr>
            <a:lvl6pPr marL="2514600" indent="-228600" eaLnBrk="0" fontAlgn="base" hangingPunct="0">
              <a:spcBef>
                <a:spcPct val="0"/>
              </a:spcBef>
              <a:spcAft>
                <a:spcPct val="0"/>
              </a:spcAft>
              <a:defRPr sz="2400">
                <a:solidFill>
                  <a:schemeClr val="tx1"/>
                </a:solidFill>
                <a:latin typeface="Calisto MT" charset="0"/>
                <a:ea typeface="ＭＳ Ｐゴシック" charset="0"/>
              </a:defRPr>
            </a:lvl6pPr>
            <a:lvl7pPr marL="2971800" indent="-228600" eaLnBrk="0" fontAlgn="base" hangingPunct="0">
              <a:spcBef>
                <a:spcPct val="0"/>
              </a:spcBef>
              <a:spcAft>
                <a:spcPct val="0"/>
              </a:spcAft>
              <a:defRPr sz="2400">
                <a:solidFill>
                  <a:schemeClr val="tx1"/>
                </a:solidFill>
                <a:latin typeface="Calisto MT" charset="0"/>
                <a:ea typeface="ＭＳ Ｐゴシック" charset="0"/>
              </a:defRPr>
            </a:lvl7pPr>
            <a:lvl8pPr marL="3429000" indent="-228600" eaLnBrk="0" fontAlgn="base" hangingPunct="0">
              <a:spcBef>
                <a:spcPct val="0"/>
              </a:spcBef>
              <a:spcAft>
                <a:spcPct val="0"/>
              </a:spcAft>
              <a:defRPr sz="2400">
                <a:solidFill>
                  <a:schemeClr val="tx1"/>
                </a:solidFill>
                <a:latin typeface="Calisto MT" charset="0"/>
                <a:ea typeface="ＭＳ Ｐゴシック" charset="0"/>
              </a:defRPr>
            </a:lvl8pPr>
            <a:lvl9pPr marL="3886200" indent="-228600" eaLnBrk="0" fontAlgn="base" hangingPunct="0">
              <a:spcBef>
                <a:spcPct val="0"/>
              </a:spcBef>
              <a:spcAft>
                <a:spcPct val="0"/>
              </a:spcAft>
              <a:defRPr sz="2400">
                <a:solidFill>
                  <a:schemeClr val="tx1"/>
                </a:solidFill>
                <a:latin typeface="Calisto MT" charset="0"/>
                <a:ea typeface="ＭＳ Ｐゴシック" charset="0"/>
              </a:defRPr>
            </a:lvl9pPr>
          </a:lstStyle>
          <a:p>
            <a:pPr eaLnBrk="1" hangingPunct="1"/>
            <a:r>
              <a:rPr lang="en-US"/>
              <a:t>https://www.cs.princeton.edu/~blei/papers/Blei2012.pdf</a:t>
            </a:r>
          </a:p>
        </p:txBody>
      </p:sp>
    </p:spTree>
    <p:extLst>
      <p:ext uri="{BB962C8B-B14F-4D97-AF65-F5344CB8AC3E}">
        <p14:creationId xmlns:p14="http://schemas.microsoft.com/office/powerpoint/2010/main" val="95597484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 cultural studies</a:t>
            </a:r>
            <a:endParaRPr lang="en-US" dirty="0"/>
          </a:p>
        </p:txBody>
      </p:sp>
      <p:sp>
        <p:nvSpPr>
          <p:cNvPr id="3" name="Content Placeholder 2"/>
          <p:cNvSpPr>
            <a:spLocks noGrp="1"/>
          </p:cNvSpPr>
          <p:nvPr>
            <p:ph idx="1"/>
          </p:nvPr>
        </p:nvSpPr>
        <p:spPr/>
        <p:txBody>
          <a:bodyPr/>
          <a:lstStyle/>
          <a:p>
            <a:r>
              <a:rPr lang="en-US" dirty="0" smtClean="0"/>
              <a:t>What counts as evidence? </a:t>
            </a:r>
          </a:p>
          <a:p>
            <a:r>
              <a:rPr lang="en-US" dirty="0" smtClean="0"/>
              <a:t>What is the relationship between theory and practice? </a:t>
            </a:r>
          </a:p>
          <a:p>
            <a:r>
              <a:rPr lang="en-US" dirty="0" smtClean="0"/>
              <a:t>How do we account for the technological mediations of our critique? </a:t>
            </a:r>
            <a:endParaRPr lang="en-US" dirty="0"/>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395383655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pPr eaLnBrk="1" hangingPunct="1">
              <a:defRPr/>
            </a:pPr>
            <a:r>
              <a:rPr lang="en-US" dirty="0" smtClean="0"/>
              <a:t>Every document contains a little bit of every topic, although it contains them in different proportions. </a:t>
            </a:r>
          </a:p>
          <a:p>
            <a:pPr eaLnBrk="1" hangingPunct="1">
              <a:defRPr/>
            </a:pPr>
            <a:r>
              <a:rPr lang="en-US" dirty="0" smtClean="0"/>
              <a:t>You assign words to topics randomly and then just keep improving the model, to make your guess more internally consistent, until the model reaches an equilibrium that is as consistent as the collection allows. </a:t>
            </a:r>
          </a:p>
          <a:p>
            <a:pPr marL="0" indent="0" eaLnBrk="1" hangingPunct="1">
              <a:buFont typeface="Arial" charset="0"/>
              <a:buNone/>
              <a:defRPr/>
            </a:pPr>
            <a:r>
              <a:rPr lang="en-US" dirty="0" smtClean="0"/>
              <a:t>--Underwood </a:t>
            </a:r>
          </a:p>
          <a:p>
            <a:pPr eaLnBrk="1" hangingPunct="1">
              <a:defRPr/>
            </a:pPr>
            <a:endParaRPr lang="en-US" dirty="0"/>
          </a:p>
        </p:txBody>
      </p:sp>
      <p:sp>
        <p:nvSpPr>
          <p:cNvPr id="29698" name="Title 3"/>
          <p:cNvSpPr>
            <a:spLocks noGrp="1"/>
          </p:cNvSpPr>
          <p:nvPr>
            <p:ph type="title"/>
          </p:nvPr>
        </p:nvSpPr>
        <p:spPr/>
        <p:txBody>
          <a:bodyPr/>
          <a:lstStyle/>
          <a:p>
            <a:pPr eaLnBrk="1" hangingPunct="1"/>
            <a:endParaRPr lang="en-US">
              <a:latin typeface="Calibri" charset="0"/>
            </a:endParaRPr>
          </a:p>
        </p:txBody>
      </p:sp>
      <p:sp>
        <p:nvSpPr>
          <p:cNvPr id="29699" name="Título 1"/>
          <p:cNvSpPr txBox="1">
            <a:spLocks/>
          </p:cNvSpPr>
          <p:nvPr/>
        </p:nvSpPr>
        <p:spPr bwMode="auto">
          <a:xfrm>
            <a:off x="457200" y="274638"/>
            <a:ext cx="8548688"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nchor="ctr"/>
          <a:lstStyle>
            <a:lvl1pPr eaLnBrk="0" hangingPunct="0">
              <a:defRPr sz="2400">
                <a:solidFill>
                  <a:schemeClr val="tx1"/>
                </a:solidFill>
                <a:latin typeface="Calisto MT" charset="0"/>
                <a:ea typeface="ＭＳ Ｐゴシック" charset="0"/>
                <a:cs typeface="ＭＳ Ｐゴシック" charset="0"/>
              </a:defRPr>
            </a:lvl1pPr>
            <a:lvl2pPr marL="742950" indent="-285750" eaLnBrk="0" hangingPunct="0">
              <a:defRPr sz="2400">
                <a:solidFill>
                  <a:schemeClr val="tx1"/>
                </a:solidFill>
                <a:latin typeface="Calisto MT" charset="0"/>
                <a:ea typeface="ＭＳ Ｐゴシック" charset="0"/>
              </a:defRPr>
            </a:lvl2pPr>
            <a:lvl3pPr marL="1143000" indent="-228600" eaLnBrk="0" hangingPunct="0">
              <a:defRPr sz="2400">
                <a:solidFill>
                  <a:schemeClr val="tx1"/>
                </a:solidFill>
                <a:latin typeface="Calisto MT" charset="0"/>
                <a:ea typeface="ＭＳ Ｐゴシック" charset="0"/>
              </a:defRPr>
            </a:lvl3pPr>
            <a:lvl4pPr marL="1600200" indent="-228600" eaLnBrk="0" hangingPunct="0">
              <a:defRPr sz="2400">
                <a:solidFill>
                  <a:schemeClr val="tx1"/>
                </a:solidFill>
                <a:latin typeface="Calisto MT" charset="0"/>
                <a:ea typeface="ＭＳ Ｐゴシック" charset="0"/>
              </a:defRPr>
            </a:lvl4pPr>
            <a:lvl5pPr marL="2057400" indent="-228600" eaLnBrk="0" hangingPunct="0">
              <a:defRPr sz="2400">
                <a:solidFill>
                  <a:schemeClr val="tx1"/>
                </a:solidFill>
                <a:latin typeface="Calisto MT" charset="0"/>
                <a:ea typeface="ＭＳ Ｐゴシック" charset="0"/>
              </a:defRPr>
            </a:lvl5pPr>
            <a:lvl6pPr marL="2514600" indent="-228600" eaLnBrk="0" fontAlgn="base" hangingPunct="0">
              <a:spcBef>
                <a:spcPct val="0"/>
              </a:spcBef>
              <a:spcAft>
                <a:spcPct val="0"/>
              </a:spcAft>
              <a:defRPr sz="2400">
                <a:solidFill>
                  <a:schemeClr val="tx1"/>
                </a:solidFill>
                <a:latin typeface="Calisto MT" charset="0"/>
                <a:ea typeface="ＭＳ Ｐゴシック" charset="0"/>
              </a:defRPr>
            </a:lvl6pPr>
            <a:lvl7pPr marL="2971800" indent="-228600" eaLnBrk="0" fontAlgn="base" hangingPunct="0">
              <a:spcBef>
                <a:spcPct val="0"/>
              </a:spcBef>
              <a:spcAft>
                <a:spcPct val="0"/>
              </a:spcAft>
              <a:defRPr sz="2400">
                <a:solidFill>
                  <a:schemeClr val="tx1"/>
                </a:solidFill>
                <a:latin typeface="Calisto MT" charset="0"/>
                <a:ea typeface="ＭＳ Ｐゴシック" charset="0"/>
              </a:defRPr>
            </a:lvl7pPr>
            <a:lvl8pPr marL="3429000" indent="-228600" eaLnBrk="0" fontAlgn="base" hangingPunct="0">
              <a:spcBef>
                <a:spcPct val="0"/>
              </a:spcBef>
              <a:spcAft>
                <a:spcPct val="0"/>
              </a:spcAft>
              <a:defRPr sz="2400">
                <a:solidFill>
                  <a:schemeClr val="tx1"/>
                </a:solidFill>
                <a:latin typeface="Calisto MT" charset="0"/>
                <a:ea typeface="ＭＳ Ｐゴシック" charset="0"/>
              </a:defRPr>
            </a:lvl8pPr>
            <a:lvl9pPr marL="3886200" indent="-228600" eaLnBrk="0" fontAlgn="base" hangingPunct="0">
              <a:spcBef>
                <a:spcPct val="0"/>
              </a:spcBef>
              <a:spcAft>
                <a:spcPct val="0"/>
              </a:spcAft>
              <a:defRPr sz="2400">
                <a:solidFill>
                  <a:schemeClr val="tx1"/>
                </a:solidFill>
                <a:latin typeface="Calisto MT" charset="0"/>
                <a:ea typeface="ＭＳ Ｐゴシック" charset="0"/>
              </a:defRPr>
            </a:lvl9pPr>
          </a:lstStyle>
          <a:p>
            <a:pPr algn="ctr" eaLnBrk="1" hangingPunct="1"/>
            <a:r>
              <a:rPr lang="en-US" sz="4400">
                <a:latin typeface="Calibri" charset="0"/>
              </a:rPr>
              <a:t>How is TM done? Generative models</a:t>
            </a:r>
          </a:p>
        </p:txBody>
      </p:sp>
    </p:spTree>
    <p:extLst>
      <p:ext uri="{BB962C8B-B14F-4D97-AF65-F5344CB8AC3E}">
        <p14:creationId xmlns:p14="http://schemas.microsoft.com/office/powerpoint/2010/main" val="17468718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1"/>
          <p:cNvSpPr>
            <a:spLocks noGrp="1"/>
          </p:cNvSpPr>
          <p:nvPr>
            <p:ph type="title"/>
          </p:nvPr>
        </p:nvSpPr>
        <p:spPr/>
        <p:txBody>
          <a:bodyPr/>
          <a:lstStyle/>
          <a:p>
            <a:pPr eaLnBrk="1" hangingPunct="1"/>
            <a:r>
              <a:rPr lang="en-US">
                <a:latin typeface="Calibri" charset="0"/>
              </a:rPr>
              <a:t>Generative process for LDA</a:t>
            </a:r>
          </a:p>
        </p:txBody>
      </p:sp>
      <p:sp>
        <p:nvSpPr>
          <p:cNvPr id="3" name="Content Placeholder 2"/>
          <p:cNvSpPr>
            <a:spLocks noGrp="1"/>
          </p:cNvSpPr>
          <p:nvPr>
            <p:ph idx="1"/>
          </p:nvPr>
        </p:nvSpPr>
        <p:spPr/>
        <p:txBody>
          <a:bodyPr rtlCol="0">
            <a:normAutofit fontScale="85000" lnSpcReduction="20000"/>
          </a:bodyPr>
          <a:lstStyle/>
          <a:p>
            <a:pPr marL="514350" indent="-514350" eaLnBrk="1" fontAlgn="auto" hangingPunct="1">
              <a:spcAft>
                <a:spcPts val="0"/>
              </a:spcAft>
              <a:buFont typeface="+mj-lt"/>
              <a:buAutoNum type="arabicPeriod"/>
              <a:defRPr/>
            </a:pPr>
            <a:r>
              <a:rPr lang="en-US" dirty="0" smtClean="0">
                <a:ea typeface="+mn-ea"/>
                <a:cs typeface="+mn-cs"/>
              </a:rPr>
              <a:t>choose </a:t>
            </a:r>
            <a:r>
              <a:rPr lang="en-US" dirty="0">
                <a:ea typeface="+mn-ea"/>
                <a:cs typeface="+mn-cs"/>
              </a:rPr>
              <a:t>the topics, each one from a distribution over distributions. </a:t>
            </a:r>
            <a:endParaRPr lang="en-US" dirty="0" smtClean="0">
              <a:ea typeface="+mn-ea"/>
              <a:cs typeface="+mn-cs"/>
            </a:endParaRPr>
          </a:p>
          <a:p>
            <a:pPr marL="514350" indent="-514350" eaLnBrk="1" fontAlgn="auto" hangingPunct="1">
              <a:spcAft>
                <a:spcPts val="0"/>
              </a:spcAft>
              <a:buFont typeface="+mj-lt"/>
              <a:buAutoNum type="arabicPeriod"/>
              <a:defRPr/>
            </a:pPr>
            <a:r>
              <a:rPr lang="en-US" dirty="0" smtClean="0">
                <a:ea typeface="+mn-ea"/>
                <a:cs typeface="+mn-cs"/>
              </a:rPr>
              <a:t>Then</a:t>
            </a:r>
            <a:r>
              <a:rPr lang="en-US" dirty="0">
                <a:ea typeface="+mn-ea"/>
                <a:cs typeface="+mn-cs"/>
              </a:rPr>
              <a:t>, for each document, choose topic weights to describe which topics that document is about. </a:t>
            </a:r>
            <a:endParaRPr lang="en-US" dirty="0" smtClean="0">
              <a:ea typeface="+mn-ea"/>
              <a:cs typeface="+mn-cs"/>
            </a:endParaRPr>
          </a:p>
          <a:p>
            <a:pPr marL="514350" indent="-514350" eaLnBrk="1" fontAlgn="auto" hangingPunct="1">
              <a:spcAft>
                <a:spcPts val="0"/>
              </a:spcAft>
              <a:buFont typeface="+mj-lt"/>
              <a:buAutoNum type="arabicPeriod"/>
              <a:defRPr/>
            </a:pPr>
            <a:r>
              <a:rPr lang="en-US" dirty="0" smtClean="0">
                <a:ea typeface="+mn-ea"/>
                <a:cs typeface="+mn-cs"/>
              </a:rPr>
              <a:t>Finally</a:t>
            </a:r>
            <a:r>
              <a:rPr lang="en-US" dirty="0">
                <a:ea typeface="+mn-ea"/>
                <a:cs typeface="+mn-cs"/>
              </a:rPr>
              <a:t>, for each word in each document, choose a topic assignment — a pointer to one of the topics — from those topic weights and </a:t>
            </a:r>
            <a:endParaRPr lang="en-US" dirty="0" smtClean="0">
              <a:ea typeface="+mn-ea"/>
              <a:cs typeface="+mn-cs"/>
            </a:endParaRPr>
          </a:p>
          <a:p>
            <a:pPr marL="514350" indent="-514350" eaLnBrk="1" fontAlgn="auto" hangingPunct="1">
              <a:spcAft>
                <a:spcPts val="0"/>
              </a:spcAft>
              <a:buFont typeface="+mj-lt"/>
              <a:buAutoNum type="arabicPeriod"/>
              <a:defRPr/>
            </a:pPr>
            <a:r>
              <a:rPr lang="en-US" dirty="0" smtClean="0">
                <a:ea typeface="+mn-ea"/>
                <a:cs typeface="+mn-cs"/>
              </a:rPr>
              <a:t>then </a:t>
            </a:r>
            <a:r>
              <a:rPr lang="en-US" dirty="0">
                <a:ea typeface="+mn-ea"/>
                <a:cs typeface="+mn-cs"/>
              </a:rPr>
              <a:t>choose an observed word from the corresponding topic. </a:t>
            </a:r>
            <a:endParaRPr lang="en-US" dirty="0" smtClean="0">
              <a:ea typeface="+mn-ea"/>
              <a:cs typeface="+mn-cs"/>
            </a:endParaRPr>
          </a:p>
          <a:p>
            <a:pPr marL="514350" indent="-514350" eaLnBrk="1" fontAlgn="auto" hangingPunct="1">
              <a:spcAft>
                <a:spcPts val="0"/>
              </a:spcAft>
              <a:buFont typeface="+mj-lt"/>
              <a:buAutoNum type="arabicPeriod"/>
              <a:defRPr/>
            </a:pPr>
            <a:r>
              <a:rPr lang="en-US" dirty="0" smtClean="0">
                <a:ea typeface="+mn-ea"/>
                <a:cs typeface="+mn-cs"/>
              </a:rPr>
              <a:t>Each </a:t>
            </a:r>
            <a:r>
              <a:rPr lang="en-US" dirty="0">
                <a:ea typeface="+mn-ea"/>
                <a:cs typeface="+mn-cs"/>
              </a:rPr>
              <a:t>time the model generates a new document it chooses new topic weights, but the topics themselves are chosen once for the whole collection</a:t>
            </a:r>
            <a:r>
              <a:rPr lang="en-US" dirty="0" smtClean="0">
                <a:ea typeface="+mn-ea"/>
                <a:cs typeface="+mn-cs"/>
              </a:rPr>
              <a:t>. </a:t>
            </a:r>
          </a:p>
          <a:p>
            <a:pPr marL="0" indent="0" eaLnBrk="1" fontAlgn="auto" hangingPunct="1">
              <a:spcAft>
                <a:spcPts val="0"/>
              </a:spcAft>
              <a:buFont typeface="Arial" pitchFamily="34" charset="0"/>
              <a:buNone/>
              <a:defRPr/>
            </a:pPr>
            <a:endParaRPr lang="en-US" dirty="0">
              <a:ea typeface="+mn-ea"/>
              <a:cs typeface="+mn-cs"/>
            </a:endParaRPr>
          </a:p>
        </p:txBody>
      </p:sp>
      <p:sp>
        <p:nvSpPr>
          <p:cNvPr id="2" name="TextBox 1"/>
          <p:cNvSpPr txBox="1"/>
          <p:nvPr/>
        </p:nvSpPr>
        <p:spPr>
          <a:xfrm>
            <a:off x="472254" y="6126163"/>
            <a:ext cx="8214546" cy="646331"/>
          </a:xfrm>
          <a:prstGeom prst="rect">
            <a:avLst/>
          </a:prstGeom>
          <a:noFill/>
        </p:spPr>
        <p:txBody>
          <a:bodyPr wrap="none" rtlCol="0">
            <a:spAutoFit/>
          </a:bodyPr>
          <a:lstStyle/>
          <a:p>
            <a:r>
              <a:rPr lang="en-US" dirty="0" err="1" smtClean="0"/>
              <a:t>Blei</a:t>
            </a:r>
            <a:r>
              <a:rPr lang="en-US" dirty="0" smtClean="0"/>
              <a:t>, David M. “Topic Modeling and Digital Humanities.” Journal of Digital Humanities.</a:t>
            </a:r>
            <a:br>
              <a:rPr lang="en-US" dirty="0" smtClean="0"/>
            </a:br>
            <a:r>
              <a:rPr lang="en-US" dirty="0" smtClean="0"/>
              <a:t> </a:t>
            </a:r>
            <a:r>
              <a:rPr lang="en-US" dirty="0" err="1" smtClean="0"/>
              <a:t>N.p</a:t>
            </a:r>
            <a:r>
              <a:rPr lang="en-US" dirty="0" smtClean="0"/>
              <a:t>., 8 Apr. 2013. Web. 30 July 2014.</a:t>
            </a:r>
            <a:endParaRPr lang="en-US" dirty="0"/>
          </a:p>
        </p:txBody>
      </p:sp>
    </p:spTree>
    <p:extLst>
      <p:ext uri="{BB962C8B-B14F-4D97-AF65-F5344CB8AC3E}">
        <p14:creationId xmlns:p14="http://schemas.microsoft.com/office/powerpoint/2010/main" val="2213378034"/>
      </p:ext>
    </p:extLst>
  </p:cSld>
  <p:clrMapOvr>
    <a:masterClrMapping/>
  </p:clrMapOvr>
  <p:transition xmlns:p14="http://schemas.microsoft.com/office/powerpoint/2010/main" spd="slow"/>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ormAutofit fontScale="90000"/>
          </a:bodyPr>
          <a:lstStyle/>
          <a:p>
            <a:pPr eaLnBrk="1" fontAlgn="auto" hangingPunct="1">
              <a:spcAft>
                <a:spcPts val="0"/>
              </a:spcAft>
              <a:defRPr/>
            </a:pPr>
            <a:r>
              <a:rPr lang="en-US" dirty="0" smtClean="0">
                <a:ea typeface="+mj-ea"/>
                <a:cs typeface="+mj-cs"/>
              </a:rPr>
              <a:t>Generative process for a humanist using </a:t>
            </a:r>
            <a:r>
              <a:rPr lang="en-US" dirty="0" smtClean="0">
                <a:ea typeface="+mj-ea"/>
                <a:cs typeface="+mj-cs"/>
              </a:rPr>
              <a:t>LDA?</a:t>
            </a:r>
            <a:endParaRPr lang="en-US" dirty="0">
              <a:ea typeface="+mj-ea"/>
              <a:cs typeface="+mj-cs"/>
            </a:endParaRPr>
          </a:p>
        </p:txBody>
      </p:sp>
      <p:sp>
        <p:nvSpPr>
          <p:cNvPr id="3" name="Content Placeholder 2"/>
          <p:cNvSpPr>
            <a:spLocks noGrp="1"/>
          </p:cNvSpPr>
          <p:nvPr>
            <p:ph idx="1"/>
          </p:nvPr>
        </p:nvSpPr>
        <p:spPr/>
        <p:txBody>
          <a:bodyPr rtlCol="0">
            <a:normAutofit fontScale="70000" lnSpcReduction="20000"/>
          </a:bodyPr>
          <a:lstStyle/>
          <a:p>
            <a:pPr marL="514350" indent="-514350" eaLnBrk="1" fontAlgn="auto" hangingPunct="1">
              <a:spcAft>
                <a:spcPts val="0"/>
              </a:spcAft>
              <a:buFont typeface="+mj-lt"/>
              <a:buAutoNum type="arabicPeriod"/>
              <a:defRPr/>
            </a:pPr>
            <a:r>
              <a:rPr lang="en-US" dirty="0">
                <a:ea typeface="+mn-ea"/>
                <a:cs typeface="+mn-cs"/>
              </a:rPr>
              <a:t>A humanist imagines the kind of hidden structure that she wants to discover and embeds it in a model that generates her archive. The form of the structure is influenced by her theories and knowledge — time and geography, linguistic theory, literary theory, gender, author, politics, culture, history. </a:t>
            </a:r>
            <a:endParaRPr lang="en-US" dirty="0" smtClean="0">
              <a:ea typeface="+mn-ea"/>
              <a:cs typeface="+mn-cs"/>
            </a:endParaRPr>
          </a:p>
          <a:p>
            <a:pPr marL="514350" indent="-514350" eaLnBrk="1" fontAlgn="auto" hangingPunct="1">
              <a:spcAft>
                <a:spcPts val="0"/>
              </a:spcAft>
              <a:buFont typeface="+mj-lt"/>
              <a:buAutoNum type="arabicPeriod"/>
              <a:defRPr/>
            </a:pPr>
            <a:r>
              <a:rPr lang="en-US" dirty="0" smtClean="0">
                <a:ea typeface="+mn-ea"/>
                <a:cs typeface="+mn-cs"/>
              </a:rPr>
              <a:t>With </a:t>
            </a:r>
            <a:r>
              <a:rPr lang="en-US" dirty="0">
                <a:ea typeface="+mn-ea"/>
                <a:cs typeface="+mn-cs"/>
              </a:rPr>
              <a:t>the model and the archive in place, she then runs an algorithm to estimate how the imagined hidden structure is realized in actual texts. </a:t>
            </a:r>
            <a:endParaRPr lang="en-US" dirty="0" smtClean="0">
              <a:ea typeface="+mn-ea"/>
              <a:cs typeface="+mn-cs"/>
            </a:endParaRPr>
          </a:p>
          <a:p>
            <a:pPr marL="514350" indent="-514350" eaLnBrk="1" fontAlgn="auto" hangingPunct="1">
              <a:spcAft>
                <a:spcPts val="0"/>
              </a:spcAft>
              <a:buFont typeface="+mj-lt"/>
              <a:buAutoNum type="arabicPeriod"/>
              <a:defRPr/>
            </a:pPr>
            <a:r>
              <a:rPr lang="en-US" dirty="0" smtClean="0">
                <a:ea typeface="+mn-ea"/>
                <a:cs typeface="+mn-cs"/>
              </a:rPr>
              <a:t>Finally</a:t>
            </a:r>
            <a:r>
              <a:rPr lang="en-US" dirty="0">
                <a:ea typeface="+mn-ea"/>
                <a:cs typeface="+mn-cs"/>
              </a:rPr>
              <a:t>, she uses those estimates in subsequent study, trying to confirm her theories, forming new theories, and using the discovered structure as a lens for exploration. </a:t>
            </a:r>
            <a:endParaRPr lang="en-US" dirty="0" smtClean="0">
              <a:ea typeface="+mn-ea"/>
              <a:cs typeface="+mn-cs"/>
            </a:endParaRPr>
          </a:p>
          <a:p>
            <a:pPr marL="514350" indent="-514350" eaLnBrk="1" fontAlgn="auto" hangingPunct="1">
              <a:spcAft>
                <a:spcPts val="0"/>
              </a:spcAft>
              <a:buFont typeface="+mj-lt"/>
              <a:buAutoNum type="arabicPeriod"/>
              <a:defRPr/>
            </a:pPr>
            <a:r>
              <a:rPr lang="en-US" dirty="0" smtClean="0">
                <a:ea typeface="+mn-ea"/>
                <a:cs typeface="+mn-cs"/>
              </a:rPr>
              <a:t>She </a:t>
            </a:r>
            <a:r>
              <a:rPr lang="en-US" dirty="0">
                <a:ea typeface="+mn-ea"/>
                <a:cs typeface="+mn-cs"/>
              </a:rPr>
              <a:t>discovers that her model falls short in several ways. </a:t>
            </a:r>
            <a:endParaRPr lang="en-US" dirty="0" smtClean="0">
              <a:ea typeface="+mn-ea"/>
              <a:cs typeface="+mn-cs"/>
            </a:endParaRPr>
          </a:p>
          <a:p>
            <a:pPr marL="514350" indent="-514350" eaLnBrk="1" fontAlgn="auto" hangingPunct="1">
              <a:spcAft>
                <a:spcPts val="0"/>
              </a:spcAft>
              <a:buFont typeface="+mj-lt"/>
              <a:buAutoNum type="arabicPeriod"/>
              <a:defRPr/>
            </a:pPr>
            <a:r>
              <a:rPr lang="en-US" dirty="0" smtClean="0">
                <a:ea typeface="+mn-ea"/>
                <a:cs typeface="+mn-cs"/>
              </a:rPr>
              <a:t>She </a:t>
            </a:r>
            <a:r>
              <a:rPr lang="en-US" dirty="0">
                <a:ea typeface="+mn-ea"/>
                <a:cs typeface="+mn-cs"/>
              </a:rPr>
              <a:t>revises and repeats</a:t>
            </a:r>
            <a:r>
              <a:rPr lang="en-US" dirty="0" smtClean="0">
                <a:ea typeface="+mn-ea"/>
                <a:cs typeface="+mn-cs"/>
              </a:rPr>
              <a:t>.</a:t>
            </a:r>
          </a:p>
          <a:p>
            <a:pPr marL="0" indent="0" eaLnBrk="1" fontAlgn="auto" hangingPunct="1">
              <a:spcAft>
                <a:spcPts val="0"/>
              </a:spcAft>
              <a:buFont typeface="Arial" pitchFamily="34" charset="0"/>
              <a:buNone/>
              <a:defRPr/>
            </a:pPr>
            <a:r>
              <a:rPr lang="en-US" dirty="0" smtClean="0">
                <a:ea typeface="+mn-ea"/>
                <a:cs typeface="+mn-cs"/>
              </a:rPr>
              <a:t>--</a:t>
            </a:r>
            <a:r>
              <a:rPr lang="en-US" dirty="0" err="1" smtClean="0">
                <a:ea typeface="+mn-ea"/>
                <a:cs typeface="+mn-cs"/>
              </a:rPr>
              <a:t>Blei</a:t>
            </a:r>
            <a:endParaRPr lang="en-US" dirty="0">
              <a:ea typeface="+mn-ea"/>
              <a:cs typeface="+mn-cs"/>
            </a:endParaRPr>
          </a:p>
        </p:txBody>
      </p:sp>
    </p:spTree>
    <p:extLst>
      <p:ext uri="{BB962C8B-B14F-4D97-AF65-F5344CB8AC3E}">
        <p14:creationId xmlns:p14="http://schemas.microsoft.com/office/powerpoint/2010/main" val="1311597051"/>
      </p:ext>
    </p:extLst>
  </p:cSld>
  <p:clrMapOvr>
    <a:masterClrMapping/>
  </p:clrMapOvr>
  <p:transition xmlns:p14="http://schemas.microsoft.com/office/powerpoint/2010/main" spd="slow"/>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p:txBody>
          <a:bodyPr/>
          <a:lstStyle/>
          <a:p>
            <a:pPr eaLnBrk="1" hangingPunct="1"/>
            <a:r>
              <a:rPr lang="en-US">
                <a:latin typeface="Calibri" charset="0"/>
              </a:rPr>
              <a:t>What does all that mean? 	</a:t>
            </a:r>
          </a:p>
        </p:txBody>
      </p:sp>
      <p:sp>
        <p:nvSpPr>
          <p:cNvPr id="3" name="Content Placeholder 2"/>
          <p:cNvSpPr>
            <a:spLocks noGrp="1"/>
          </p:cNvSpPr>
          <p:nvPr>
            <p:ph idx="1"/>
          </p:nvPr>
        </p:nvSpPr>
        <p:spPr/>
        <p:txBody>
          <a:bodyPr>
            <a:normAutofit lnSpcReduction="10000"/>
          </a:bodyPr>
          <a:lstStyle/>
          <a:p>
            <a:pPr eaLnBrk="1" hangingPunct="1"/>
            <a:r>
              <a:rPr lang="en-US" sz="2400">
                <a:latin typeface="Calibri" charset="0"/>
              </a:rPr>
              <a:t>The scholar defines the data. Perhaps, it’s “</a:t>
            </a:r>
            <a:r>
              <a:rPr lang="en-US" altLang="ja-JP" sz="2400">
                <a:latin typeface="Calibri" charset="0"/>
              </a:rPr>
              <a:t>words</a:t>
            </a:r>
            <a:r>
              <a:rPr lang="en-US" sz="2400">
                <a:latin typeface="Calibri" charset="0"/>
              </a:rPr>
              <a:t>”</a:t>
            </a:r>
            <a:r>
              <a:rPr lang="en-US" altLang="ja-JP" sz="2400">
                <a:latin typeface="Calibri" charset="0"/>
              </a:rPr>
              <a:t> [Stopwords or not? Stemming or not?]</a:t>
            </a:r>
          </a:p>
          <a:p>
            <a:pPr eaLnBrk="1" hangingPunct="1"/>
            <a:r>
              <a:rPr lang="en-US" sz="2400">
                <a:latin typeface="Calibri" charset="0"/>
              </a:rPr>
              <a:t>The scholar defines “document” [Are your documents paragraphs? Whole articles? Poems? Whole volumes? ]</a:t>
            </a:r>
          </a:p>
          <a:p>
            <a:pPr eaLnBrk="1" hangingPunct="1"/>
            <a:r>
              <a:rPr lang="en-US" sz="2400">
                <a:latin typeface="Calibri" charset="0"/>
              </a:rPr>
              <a:t>The scholar defines “corpus” [Is this all the articles In NYT? All the newspapers in New York for the month of October?]</a:t>
            </a:r>
          </a:p>
          <a:p>
            <a:pPr eaLnBrk="1" hangingPunct="1"/>
            <a:r>
              <a:rPr lang="en-US" sz="2400">
                <a:latin typeface="Calibri" charset="0"/>
              </a:rPr>
              <a:t>The scholar defines “topics” [How many topics or piles of words do you think will adequately represent the discourses or topics that are actually in this corpus?]</a:t>
            </a:r>
          </a:p>
          <a:p>
            <a:pPr eaLnBrk="1" hangingPunct="1"/>
            <a:r>
              <a:rPr lang="en-US" sz="2400">
                <a:latin typeface="Calibri" charset="0"/>
              </a:rPr>
              <a:t>The scholar decides how refined to make the model [how many iterations do we go through before the piles are the most accurate piles they can be?] </a:t>
            </a:r>
          </a:p>
        </p:txBody>
      </p:sp>
    </p:spTree>
    <p:extLst>
      <p:ext uri="{BB962C8B-B14F-4D97-AF65-F5344CB8AC3E}">
        <p14:creationId xmlns:p14="http://schemas.microsoft.com/office/powerpoint/2010/main" val="2706787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normAutofit fontScale="90000"/>
          </a:bodyPr>
          <a:lstStyle/>
          <a:p>
            <a:pPr eaLnBrk="1" fontAlgn="auto" hangingPunct="1">
              <a:spcAft>
                <a:spcPts val="0"/>
              </a:spcAft>
              <a:defRPr/>
            </a:pPr>
            <a:r>
              <a:rPr lang="es-ES" dirty="0" err="1" smtClean="0">
                <a:ea typeface="+mj-ea"/>
                <a:cs typeface="+mj-cs"/>
              </a:rPr>
              <a:t>Algorithm</a:t>
            </a:r>
            <a:r>
              <a:rPr lang="es-ES" dirty="0" smtClean="0">
                <a:ea typeface="+mj-ea"/>
                <a:cs typeface="+mj-cs"/>
              </a:rPr>
              <a:t>: </a:t>
            </a:r>
            <a:r>
              <a:rPr lang="es-ES" dirty="0" err="1" smtClean="0">
                <a:ea typeface="+mj-ea"/>
                <a:cs typeface="+mj-cs"/>
              </a:rPr>
              <a:t>Bayes</a:t>
            </a:r>
            <a:r>
              <a:rPr lang="es-ES" dirty="0" smtClean="0">
                <a:ea typeface="+mj-ea"/>
                <a:cs typeface="+mj-cs"/>
              </a:rPr>
              <a:t> rule</a:t>
            </a:r>
            <a:br>
              <a:rPr lang="es-ES" dirty="0" smtClean="0">
                <a:ea typeface="+mj-ea"/>
                <a:cs typeface="+mj-cs"/>
              </a:rPr>
            </a:br>
            <a:endParaRPr lang="es-ES" dirty="0">
              <a:ea typeface="+mj-ea"/>
              <a:cs typeface="+mj-cs"/>
            </a:endParaRPr>
          </a:p>
        </p:txBody>
      </p:sp>
      <p:sp>
        <p:nvSpPr>
          <p:cNvPr id="3" name="Marcador de contenido 2"/>
          <p:cNvSpPr>
            <a:spLocks noGrp="1"/>
          </p:cNvSpPr>
          <p:nvPr>
            <p:ph idx="1"/>
          </p:nvPr>
        </p:nvSpPr>
        <p:spPr/>
        <p:txBody>
          <a:bodyPr rtlCol="0">
            <a:normAutofit fontScale="77500" lnSpcReduction="20000"/>
          </a:bodyPr>
          <a:lstStyle/>
          <a:p>
            <a:pPr eaLnBrk="1" fontAlgn="auto" hangingPunct="1">
              <a:spcAft>
                <a:spcPts val="0"/>
              </a:spcAft>
              <a:buFont typeface="Arial" pitchFamily="34" charset="0"/>
              <a:buChar char="•"/>
              <a:defRPr/>
            </a:pPr>
            <a:r>
              <a:rPr lang="en-US" dirty="0" smtClean="0">
                <a:ea typeface="+mn-ea"/>
                <a:cs typeface="+mn-cs"/>
              </a:rPr>
              <a:t>Basic and one of the most popular statistical rules. </a:t>
            </a:r>
          </a:p>
          <a:p>
            <a:pPr eaLnBrk="1" fontAlgn="auto" hangingPunct="1">
              <a:spcAft>
                <a:spcPts val="0"/>
              </a:spcAft>
              <a:buFont typeface="Arial" pitchFamily="34" charset="0"/>
              <a:buChar char="•"/>
              <a:defRPr/>
            </a:pPr>
            <a:r>
              <a:rPr lang="en-US" dirty="0" smtClean="0">
                <a:ea typeface="+mn-ea"/>
                <a:cs typeface="+mn-cs"/>
              </a:rPr>
              <a:t>In probability you have to think backwards: predict the series of events that led to a particular outcome. This is a naïve model (assumes there is no interaction between words)</a:t>
            </a:r>
          </a:p>
          <a:p>
            <a:pPr eaLnBrk="1" fontAlgn="auto" hangingPunct="1">
              <a:spcAft>
                <a:spcPts val="0"/>
              </a:spcAft>
              <a:buFont typeface="Arial" pitchFamily="34" charset="0"/>
              <a:buChar char="•"/>
              <a:defRPr/>
            </a:pPr>
            <a:r>
              <a:rPr lang="en-US" dirty="0" smtClean="0">
                <a:ea typeface="+mn-ea"/>
                <a:cs typeface="+mn-cs"/>
              </a:rPr>
              <a:t>Probability of events A and B </a:t>
            </a:r>
          </a:p>
          <a:p>
            <a:pPr eaLnBrk="1" fontAlgn="auto" hangingPunct="1">
              <a:spcAft>
                <a:spcPts val="0"/>
              </a:spcAft>
              <a:buFont typeface="Arial" pitchFamily="34" charset="0"/>
              <a:buChar char="•"/>
              <a:defRPr/>
            </a:pPr>
            <a:endParaRPr lang="en-US" dirty="0" smtClean="0">
              <a:ea typeface="+mn-ea"/>
              <a:cs typeface="+mn-cs"/>
            </a:endParaRPr>
          </a:p>
          <a:p>
            <a:pPr eaLnBrk="1" fontAlgn="auto" hangingPunct="1">
              <a:spcAft>
                <a:spcPts val="0"/>
              </a:spcAft>
              <a:buFont typeface="Arial" pitchFamily="34" charset="0"/>
              <a:buChar char="•"/>
              <a:defRPr/>
            </a:pPr>
            <a:r>
              <a:rPr lang="en-US" dirty="0" smtClean="0">
                <a:ea typeface="+mn-ea"/>
                <a:cs typeface="+mn-cs"/>
              </a:rPr>
              <a:t>P (A/B) is different than P(B/A)</a:t>
            </a:r>
          </a:p>
          <a:p>
            <a:pPr eaLnBrk="1" fontAlgn="auto" hangingPunct="1">
              <a:spcAft>
                <a:spcPts val="0"/>
              </a:spcAft>
              <a:buFont typeface="Arial" pitchFamily="34" charset="0"/>
              <a:buChar char="•"/>
              <a:defRPr/>
            </a:pPr>
            <a:endParaRPr lang="en-US" dirty="0" smtClean="0">
              <a:ea typeface="+mn-ea"/>
              <a:cs typeface="+mn-cs"/>
            </a:endParaRPr>
          </a:p>
          <a:p>
            <a:pPr eaLnBrk="1" fontAlgn="auto" hangingPunct="1">
              <a:spcAft>
                <a:spcPts val="0"/>
              </a:spcAft>
              <a:buFont typeface="Arial" pitchFamily="34" charset="0"/>
              <a:buChar char="•"/>
              <a:defRPr/>
            </a:pPr>
            <a:r>
              <a:rPr lang="en-US" dirty="0" smtClean="0">
                <a:ea typeface="+mn-ea"/>
                <a:cs typeface="+mn-cs"/>
              </a:rPr>
              <a:t>P (A/B) =   P (A and B)  =   P (A) P (B/A)</a:t>
            </a:r>
          </a:p>
          <a:p>
            <a:pPr marL="114300" indent="0" eaLnBrk="1" fontAlgn="auto" hangingPunct="1">
              <a:spcAft>
                <a:spcPts val="0"/>
              </a:spcAft>
              <a:buFont typeface="Arial" charset="0"/>
              <a:buNone/>
              <a:defRPr/>
            </a:pPr>
            <a:r>
              <a:rPr lang="en-US" dirty="0" smtClean="0">
                <a:ea typeface="+mn-ea"/>
                <a:cs typeface="+mn-cs"/>
              </a:rPr>
              <a:t>                      __________        _____________</a:t>
            </a:r>
          </a:p>
          <a:p>
            <a:pPr marL="114300" indent="0" eaLnBrk="1" fontAlgn="auto" hangingPunct="1">
              <a:spcAft>
                <a:spcPts val="0"/>
              </a:spcAft>
              <a:buFont typeface="Arial" charset="0"/>
              <a:buNone/>
              <a:defRPr/>
            </a:pPr>
            <a:r>
              <a:rPr lang="en-US" dirty="0" smtClean="0">
                <a:ea typeface="+mn-ea"/>
                <a:cs typeface="+mn-cs"/>
              </a:rPr>
              <a:t>                           P (B)                       P (B)</a:t>
            </a:r>
          </a:p>
          <a:p>
            <a:pPr eaLnBrk="1" fontAlgn="auto" hangingPunct="1">
              <a:spcAft>
                <a:spcPts val="0"/>
              </a:spcAft>
              <a:buFont typeface="Arial" pitchFamily="34" charset="0"/>
              <a:buChar char="•"/>
              <a:defRPr/>
            </a:pPr>
            <a:endParaRPr lang="en-US" dirty="0">
              <a:ea typeface="+mn-ea"/>
              <a:cs typeface="+mn-cs"/>
            </a:endParaRPr>
          </a:p>
        </p:txBody>
      </p:sp>
    </p:spTree>
    <p:extLst>
      <p:ext uri="{BB962C8B-B14F-4D97-AF65-F5344CB8AC3E}">
        <p14:creationId xmlns:p14="http://schemas.microsoft.com/office/powerpoint/2010/main" val="3193029836"/>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7" name="Título 4"/>
          <p:cNvSpPr>
            <a:spLocks noGrp="1"/>
          </p:cNvSpPr>
          <p:nvPr>
            <p:ph type="title"/>
          </p:nvPr>
        </p:nvSpPr>
        <p:spPr>
          <a:xfrm>
            <a:off x="457200" y="215900"/>
            <a:ext cx="7620000" cy="1143000"/>
          </a:xfrm>
        </p:spPr>
        <p:txBody>
          <a:bodyPr/>
          <a:lstStyle/>
          <a:p>
            <a:pPr eaLnBrk="1" hangingPunct="1"/>
            <a:r>
              <a:rPr lang="es-ES">
                <a:latin typeface="Calibri" charset="0"/>
              </a:rPr>
              <a:t>Algorithm: Bayes rule and TM</a:t>
            </a:r>
          </a:p>
        </p:txBody>
      </p:sp>
      <p:sp>
        <p:nvSpPr>
          <p:cNvPr id="34818" name="Marcador de contenido 5"/>
          <p:cNvSpPr>
            <a:spLocks noGrp="1"/>
          </p:cNvSpPr>
          <p:nvPr>
            <p:ph idx="1"/>
          </p:nvPr>
        </p:nvSpPr>
        <p:spPr/>
        <p:txBody>
          <a:bodyPr/>
          <a:lstStyle/>
          <a:p>
            <a:pPr eaLnBrk="1" hangingPunct="1"/>
            <a:r>
              <a:rPr lang="es-ES">
                <a:latin typeface="Calisto MT" charset="0"/>
              </a:rPr>
              <a:t>We assume we have one topic per document. LDA works different.</a:t>
            </a:r>
          </a:p>
          <a:p>
            <a:pPr eaLnBrk="1" hangingPunct="1"/>
            <a:endParaRPr lang="es-ES">
              <a:latin typeface="Calisto MT" charset="0"/>
            </a:endParaRPr>
          </a:p>
          <a:p>
            <a:pPr eaLnBrk="1" hangingPunct="1"/>
            <a:endParaRPr lang="es-ES">
              <a:latin typeface="Calisto MT" charset="0"/>
            </a:endParaRPr>
          </a:p>
        </p:txBody>
      </p:sp>
      <p:pic>
        <p:nvPicPr>
          <p:cNvPr id="34819" name="Imagen 6" descr="unnamed.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00200" y="2592388"/>
            <a:ext cx="5664200" cy="398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8497014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841" name="Título 1"/>
          <p:cNvSpPr>
            <a:spLocks noGrp="1"/>
          </p:cNvSpPr>
          <p:nvPr>
            <p:ph type="title"/>
          </p:nvPr>
        </p:nvSpPr>
        <p:spPr/>
        <p:txBody>
          <a:bodyPr/>
          <a:lstStyle/>
          <a:p>
            <a:pPr eaLnBrk="1" hangingPunct="1"/>
            <a:r>
              <a:rPr lang="es-ES">
                <a:latin typeface="Calibri" charset="0"/>
              </a:rPr>
              <a:t>Dirichlet distribution</a:t>
            </a:r>
          </a:p>
        </p:txBody>
      </p:sp>
      <p:pic>
        <p:nvPicPr>
          <p:cNvPr id="35842" name="Marcador de contenido 3" descr="unnamed (1).jpg"/>
          <p:cNvPicPr>
            <a:picLocks noGrp="1" noChangeAspect="1"/>
          </p:cNvPicPr>
          <p:nvPr>
            <p:ph idx="1"/>
          </p:nvPr>
        </p:nvPicPr>
        <p:blipFill>
          <a:blip r:embed="rId2">
            <a:extLst>
              <a:ext uri="{28A0092B-C50C-407E-A947-70E740481C1C}">
                <a14:useLocalDpi xmlns:a14="http://schemas.microsoft.com/office/drawing/2010/main" val="0"/>
              </a:ext>
            </a:extLst>
          </a:blip>
          <a:srcRect t="13336" b="13336"/>
          <a:stretch>
            <a:fillRect/>
          </a:stretch>
        </p:blipFill>
        <p:spPr/>
      </p:pic>
    </p:spTree>
    <p:extLst>
      <p:ext uri="{BB962C8B-B14F-4D97-AF65-F5344CB8AC3E}">
        <p14:creationId xmlns:p14="http://schemas.microsoft.com/office/powerpoint/2010/main" val="171724432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553" name="Marcador de contenido 2"/>
          <p:cNvSpPr>
            <a:spLocks noGrp="1"/>
          </p:cNvSpPr>
          <p:nvPr>
            <p:ph idx="1"/>
          </p:nvPr>
        </p:nvSpPr>
        <p:spPr>
          <a:xfrm>
            <a:off x="400050" y="161925"/>
            <a:ext cx="8020050" cy="4983163"/>
          </a:xfrm>
        </p:spPr>
        <p:txBody>
          <a:bodyPr rtlCol="0">
            <a:normAutofit fontScale="92500" lnSpcReduction="20000"/>
          </a:bodyPr>
          <a:lstStyle/>
          <a:p>
            <a:pPr marL="0" indent="0" eaLnBrk="1" fontAlgn="auto" hangingPunct="1">
              <a:spcAft>
                <a:spcPts val="0"/>
              </a:spcAft>
              <a:buFont typeface="Arial" pitchFamily="34" charset="0"/>
              <a:buNone/>
              <a:defRPr/>
            </a:pPr>
            <a:r>
              <a:rPr lang="en-US" smtClean="0">
                <a:latin typeface="Calisto MT" charset="0"/>
                <a:ea typeface="+mn-ea"/>
                <a:cs typeface="+mn-cs"/>
              </a:rPr>
              <a:t>Each topic is a distribution over words. Comes from a Dirichlet distribution with parameter Lambda.</a:t>
            </a:r>
          </a:p>
          <a:p>
            <a:pPr eaLnBrk="1" fontAlgn="auto" hangingPunct="1">
              <a:spcAft>
                <a:spcPts val="0"/>
              </a:spcAft>
              <a:buFont typeface="Arial" pitchFamily="34" charset="0"/>
              <a:buChar char="•"/>
              <a:defRPr/>
            </a:pPr>
            <a:endParaRPr lang="en-US" smtClean="0">
              <a:latin typeface="Calisto MT" charset="0"/>
              <a:ea typeface="+mn-ea"/>
              <a:cs typeface="+mn-cs"/>
            </a:endParaRPr>
          </a:p>
          <a:p>
            <a:pPr eaLnBrk="1" fontAlgn="auto" hangingPunct="1">
              <a:spcAft>
                <a:spcPts val="0"/>
              </a:spcAft>
              <a:buFont typeface="Arial" pitchFamily="34" charset="0"/>
              <a:buChar char="•"/>
              <a:defRPr/>
            </a:pPr>
            <a:endParaRPr lang="en-US" smtClean="0">
              <a:latin typeface="Calisto MT" charset="0"/>
              <a:ea typeface="+mn-ea"/>
              <a:cs typeface="+mn-cs"/>
            </a:endParaRPr>
          </a:p>
          <a:p>
            <a:pPr eaLnBrk="1" fontAlgn="auto" hangingPunct="1">
              <a:spcAft>
                <a:spcPts val="0"/>
              </a:spcAft>
              <a:buFont typeface="Arial" pitchFamily="34" charset="0"/>
              <a:buChar char="•"/>
              <a:defRPr/>
            </a:pPr>
            <a:endParaRPr lang="en-US" smtClean="0">
              <a:latin typeface="Calisto MT" charset="0"/>
              <a:ea typeface="+mn-ea"/>
              <a:cs typeface="+mn-cs"/>
            </a:endParaRPr>
          </a:p>
          <a:p>
            <a:pPr eaLnBrk="1" fontAlgn="auto" hangingPunct="1">
              <a:spcAft>
                <a:spcPts val="0"/>
              </a:spcAft>
              <a:buFont typeface="Arial" pitchFamily="34" charset="0"/>
              <a:buChar char="•"/>
              <a:defRPr/>
            </a:pPr>
            <a:endParaRPr lang="en-US" smtClean="0">
              <a:latin typeface="Calisto MT" charset="0"/>
              <a:ea typeface="+mn-ea"/>
              <a:cs typeface="+mn-cs"/>
            </a:endParaRPr>
          </a:p>
          <a:p>
            <a:pPr eaLnBrk="1" fontAlgn="auto" hangingPunct="1">
              <a:spcAft>
                <a:spcPts val="0"/>
              </a:spcAft>
              <a:buFont typeface="Arial" pitchFamily="34" charset="0"/>
              <a:buChar char="•"/>
              <a:defRPr/>
            </a:pPr>
            <a:endParaRPr lang="en-US" smtClean="0">
              <a:latin typeface="Calisto MT" charset="0"/>
              <a:ea typeface="+mn-ea"/>
              <a:cs typeface="+mn-cs"/>
            </a:endParaRPr>
          </a:p>
          <a:p>
            <a:pPr marL="0" indent="0" eaLnBrk="1" fontAlgn="auto" hangingPunct="1">
              <a:spcAft>
                <a:spcPts val="0"/>
              </a:spcAft>
              <a:buFont typeface="Arial" pitchFamily="34" charset="0"/>
              <a:buNone/>
              <a:defRPr/>
            </a:pPr>
            <a:r>
              <a:rPr lang="en-US" smtClean="0">
                <a:latin typeface="Calisto MT" charset="0"/>
                <a:ea typeface="+mn-ea"/>
                <a:cs typeface="+mn-cs"/>
              </a:rPr>
              <a:t>Each document is a distribution over topics. Comes from a Dirichlet distribution with parameter Alpha.</a:t>
            </a:r>
            <a:endParaRPr lang="en-US">
              <a:latin typeface="Calisto MT" charset="0"/>
              <a:ea typeface="+mn-ea"/>
              <a:cs typeface="+mn-cs"/>
            </a:endParaRPr>
          </a:p>
        </p:txBody>
      </p:sp>
      <p:pic>
        <p:nvPicPr>
          <p:cNvPr id="36866" name="Imagen 3" descr="unnamed (2).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84313" y="3995738"/>
            <a:ext cx="5262562" cy="329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867" name="Imagen 4" descr="unnamed (5).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84313" y="584200"/>
            <a:ext cx="4548187" cy="3411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3623211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89" name="Título 1"/>
          <p:cNvSpPr>
            <a:spLocks noGrp="1"/>
          </p:cNvSpPr>
          <p:nvPr>
            <p:ph type="title"/>
          </p:nvPr>
        </p:nvSpPr>
        <p:spPr/>
        <p:txBody>
          <a:bodyPr/>
          <a:lstStyle/>
          <a:p>
            <a:pPr eaLnBrk="1" hangingPunct="1"/>
            <a:r>
              <a:rPr lang="es-ES">
                <a:latin typeface="Calibri" charset="0"/>
              </a:rPr>
              <a:t>The model</a:t>
            </a:r>
          </a:p>
        </p:txBody>
      </p:sp>
      <p:sp>
        <p:nvSpPr>
          <p:cNvPr id="3" name="Marcador de contenido 2"/>
          <p:cNvSpPr>
            <a:spLocks noGrp="1"/>
          </p:cNvSpPr>
          <p:nvPr>
            <p:ph idx="1"/>
          </p:nvPr>
        </p:nvSpPr>
        <p:spPr/>
        <p:txBody>
          <a:bodyPr rtlCol="0">
            <a:normAutofit fontScale="85000" lnSpcReduction="10000"/>
          </a:bodyPr>
          <a:lstStyle/>
          <a:p>
            <a:pPr eaLnBrk="1" fontAlgn="auto" hangingPunct="1">
              <a:spcAft>
                <a:spcPts val="0"/>
              </a:spcAft>
              <a:buFont typeface="Arial" pitchFamily="34" charset="0"/>
              <a:buChar char="•"/>
              <a:defRPr/>
            </a:pPr>
            <a:r>
              <a:rPr lang="en-US" dirty="0" smtClean="0">
                <a:ea typeface="+mn-ea"/>
                <a:cs typeface="+mn-cs"/>
              </a:rPr>
              <a:t>Each word is associated with one and only one of the topics: this is how the topics get assigned to words.</a:t>
            </a:r>
          </a:p>
          <a:p>
            <a:pPr eaLnBrk="1" fontAlgn="auto" hangingPunct="1">
              <a:spcAft>
                <a:spcPts val="0"/>
              </a:spcAft>
              <a:buFont typeface="Arial" pitchFamily="34" charset="0"/>
              <a:buChar char="•"/>
              <a:defRPr/>
            </a:pPr>
            <a:endParaRPr lang="en-US" dirty="0" smtClean="0">
              <a:ea typeface="+mn-ea"/>
              <a:cs typeface="+mn-cs"/>
            </a:endParaRPr>
          </a:p>
          <a:p>
            <a:pPr eaLnBrk="1" fontAlgn="auto" hangingPunct="1">
              <a:spcAft>
                <a:spcPts val="0"/>
              </a:spcAft>
              <a:buFont typeface="Arial" pitchFamily="34" charset="0"/>
              <a:buChar char="•"/>
              <a:defRPr/>
            </a:pPr>
            <a:r>
              <a:rPr lang="en-US" dirty="0" smtClean="0">
                <a:ea typeface="+mn-ea"/>
                <a:cs typeface="+mn-cs"/>
              </a:rPr>
              <a:t>Since we have initial random topics, what we do with Gibbs Sampling is reassign topic assignments of individual words. This latent variable is called </a:t>
            </a:r>
            <a:r>
              <a:rPr lang="en-US" dirty="0" err="1" smtClean="0">
                <a:ea typeface="+mn-ea"/>
                <a:cs typeface="+mn-cs"/>
              </a:rPr>
              <a:t>Z</a:t>
            </a:r>
            <a:r>
              <a:rPr lang="en-US" baseline="-25000" dirty="0" err="1" smtClean="0">
                <a:ea typeface="+mn-ea"/>
                <a:cs typeface="+mn-cs"/>
              </a:rPr>
              <a:t>dn</a:t>
            </a:r>
            <a:endParaRPr lang="en-US" baseline="-25000" dirty="0" smtClean="0">
              <a:ea typeface="+mn-ea"/>
              <a:cs typeface="+mn-cs"/>
            </a:endParaRPr>
          </a:p>
          <a:p>
            <a:pPr eaLnBrk="1" fontAlgn="auto" hangingPunct="1">
              <a:spcAft>
                <a:spcPts val="0"/>
              </a:spcAft>
              <a:buFont typeface="Arial" pitchFamily="34" charset="0"/>
              <a:buChar char="•"/>
              <a:defRPr/>
            </a:pPr>
            <a:endParaRPr lang="en-US" baseline="-25000" dirty="0" smtClean="0">
              <a:ea typeface="+mn-ea"/>
              <a:cs typeface="+mn-cs"/>
            </a:endParaRPr>
          </a:p>
          <a:p>
            <a:pPr eaLnBrk="1" fontAlgn="auto" hangingPunct="1">
              <a:spcAft>
                <a:spcPts val="0"/>
              </a:spcAft>
              <a:buFont typeface="Arial" pitchFamily="34" charset="0"/>
              <a:buChar char="•"/>
              <a:defRPr/>
            </a:pPr>
            <a:r>
              <a:rPr lang="en-US" dirty="0" smtClean="0">
                <a:ea typeface="+mn-ea"/>
                <a:cs typeface="+mn-cs"/>
              </a:rPr>
              <a:t>Imagine we have a document that has topics. We reassign the words within that document to the topics we chose. And we do that in an iterative way. </a:t>
            </a:r>
          </a:p>
          <a:p>
            <a:pPr marL="114300" indent="0" eaLnBrk="1" fontAlgn="auto" hangingPunct="1">
              <a:spcAft>
                <a:spcPts val="0"/>
              </a:spcAft>
              <a:buFont typeface="Arial" charset="0"/>
              <a:buNone/>
              <a:defRPr/>
            </a:pPr>
            <a:endParaRPr lang="en-US" dirty="0" smtClean="0">
              <a:ea typeface="+mn-ea"/>
              <a:cs typeface="+mn-cs"/>
            </a:endParaRPr>
          </a:p>
          <a:p>
            <a:pPr eaLnBrk="1" fontAlgn="auto" hangingPunct="1">
              <a:spcAft>
                <a:spcPts val="0"/>
              </a:spcAft>
              <a:buFont typeface="Arial" pitchFamily="34" charset="0"/>
              <a:buChar char="•"/>
              <a:defRPr/>
            </a:pPr>
            <a:endParaRPr lang="en-US" dirty="0">
              <a:ea typeface="+mn-ea"/>
              <a:cs typeface="+mn-cs"/>
            </a:endParaRPr>
          </a:p>
        </p:txBody>
      </p:sp>
    </p:spTree>
    <p:extLst>
      <p:ext uri="{BB962C8B-B14F-4D97-AF65-F5344CB8AC3E}">
        <p14:creationId xmlns:p14="http://schemas.microsoft.com/office/powerpoint/2010/main" val="1633178879"/>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3" name="Título 1"/>
          <p:cNvSpPr>
            <a:spLocks noGrp="1"/>
          </p:cNvSpPr>
          <p:nvPr>
            <p:ph type="title"/>
          </p:nvPr>
        </p:nvSpPr>
        <p:spPr/>
        <p:txBody>
          <a:bodyPr/>
          <a:lstStyle/>
          <a:p>
            <a:pPr eaLnBrk="1" hangingPunct="1"/>
            <a:r>
              <a:rPr lang="es-ES">
                <a:latin typeface="Calibri" charset="0"/>
              </a:rPr>
              <a:t>Gibs sampling (take a look)</a:t>
            </a:r>
          </a:p>
        </p:txBody>
      </p:sp>
      <p:pic>
        <p:nvPicPr>
          <p:cNvPr id="38914" name="Marcador de contenido 3" descr="unnamed (3).jpg"/>
          <p:cNvPicPr>
            <a:picLocks noGrp="1" noChangeAspect="1"/>
          </p:cNvPicPr>
          <p:nvPr>
            <p:ph idx="1"/>
          </p:nvPr>
        </p:nvPicPr>
        <p:blipFill>
          <a:blip r:embed="rId2">
            <a:extLst>
              <a:ext uri="{28A0092B-C50C-407E-A947-70E740481C1C}">
                <a14:useLocalDpi xmlns:a14="http://schemas.microsoft.com/office/drawing/2010/main" val="0"/>
              </a:ext>
            </a:extLst>
          </a:blip>
          <a:srcRect l="-9525" r="-9525"/>
          <a:stretch>
            <a:fillRect/>
          </a:stretch>
        </p:blipFill>
        <p:spPr>
          <a:xfrm>
            <a:off x="0" y="1157288"/>
            <a:ext cx="8670925" cy="5464175"/>
          </a:xfrm>
        </p:spPr>
      </p:pic>
    </p:spTree>
    <p:extLst>
      <p:ext uri="{BB962C8B-B14F-4D97-AF65-F5344CB8AC3E}">
        <p14:creationId xmlns:p14="http://schemas.microsoft.com/office/powerpoint/2010/main" val="2455126396"/>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 cultural studies</a:t>
            </a:r>
            <a:endParaRPr lang="en-US" dirty="0"/>
          </a:p>
        </p:txBody>
      </p:sp>
      <p:sp>
        <p:nvSpPr>
          <p:cNvPr id="3" name="Content Placeholder 2"/>
          <p:cNvSpPr>
            <a:spLocks noGrp="1"/>
          </p:cNvSpPr>
          <p:nvPr>
            <p:ph idx="1"/>
          </p:nvPr>
        </p:nvSpPr>
        <p:spPr/>
        <p:txBody>
          <a:bodyPr/>
          <a:lstStyle/>
          <a:p>
            <a:pPr marL="0" indent="0">
              <a:buNone/>
            </a:pPr>
            <a:r>
              <a:rPr lang="en-US" dirty="0" smtClean="0"/>
              <a:t>Computation shows us how the traditional media of cultural studies are flawed portals to understanding culture</a:t>
            </a:r>
          </a:p>
          <a:p>
            <a:r>
              <a:rPr lang="en-US" dirty="0" smtClean="0"/>
              <a:t>The anthropologists notebook</a:t>
            </a:r>
          </a:p>
          <a:p>
            <a:r>
              <a:rPr lang="en-US" dirty="0" smtClean="0"/>
              <a:t>The historian’s archive</a:t>
            </a:r>
          </a:p>
          <a:p>
            <a:r>
              <a:rPr lang="en-US" dirty="0" smtClean="0"/>
              <a:t>The media theoretician’s screen or platform</a:t>
            </a:r>
          </a:p>
          <a:p>
            <a:r>
              <a:rPr lang="en-US" dirty="0" smtClean="0"/>
              <a:t>The art historian’s collection</a:t>
            </a:r>
          </a:p>
          <a:p>
            <a:r>
              <a:rPr lang="en-US" dirty="0" smtClean="0"/>
              <a:t>The literary historian’s book</a:t>
            </a:r>
            <a:endParaRPr lang="en-US" dirty="0"/>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35856829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937" name="Título 1"/>
          <p:cNvSpPr>
            <a:spLocks noGrp="1"/>
          </p:cNvSpPr>
          <p:nvPr>
            <p:ph type="title"/>
          </p:nvPr>
        </p:nvSpPr>
        <p:spPr/>
        <p:txBody>
          <a:bodyPr/>
          <a:lstStyle/>
          <a:p>
            <a:pPr eaLnBrk="1" hangingPunct="1"/>
            <a:r>
              <a:rPr lang="es-ES">
                <a:latin typeface="Calibri" charset="0"/>
              </a:rPr>
              <a:t>Assign, reassign, weight topics	</a:t>
            </a:r>
          </a:p>
        </p:txBody>
      </p:sp>
      <p:pic>
        <p:nvPicPr>
          <p:cNvPr id="39938" name="Marcador de contenido 3" descr="unnamed (4).jpg"/>
          <p:cNvPicPr>
            <a:picLocks noGrp="1" noChangeAspect="1"/>
          </p:cNvPicPr>
          <p:nvPr>
            <p:ph idx="1"/>
          </p:nvPr>
        </p:nvPicPr>
        <p:blipFill>
          <a:blip r:embed="rId2">
            <a:extLst>
              <a:ext uri="{28A0092B-C50C-407E-A947-70E740481C1C}">
                <a14:useLocalDpi xmlns:a14="http://schemas.microsoft.com/office/drawing/2010/main" val="0"/>
              </a:ext>
            </a:extLst>
          </a:blip>
          <a:srcRect t="8000" b="8000"/>
          <a:stretch>
            <a:fillRect/>
          </a:stretch>
        </p:blipFill>
        <p:spPr>
          <a:xfrm>
            <a:off x="442913" y="1600200"/>
            <a:ext cx="7620000" cy="4800600"/>
          </a:xfrm>
        </p:spPr>
      </p:pic>
    </p:spTree>
    <p:extLst>
      <p:ext uri="{BB962C8B-B14F-4D97-AF65-F5344CB8AC3E}">
        <p14:creationId xmlns:p14="http://schemas.microsoft.com/office/powerpoint/2010/main" val="364779549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1"/>
          <p:cNvSpPr>
            <a:spLocks noGrp="1"/>
          </p:cNvSpPr>
          <p:nvPr>
            <p:ph type="title"/>
          </p:nvPr>
        </p:nvSpPr>
        <p:spPr/>
        <p:txBody>
          <a:bodyPr/>
          <a:lstStyle/>
          <a:p>
            <a:pPr eaLnBrk="1" hangingPunct="1"/>
            <a:r>
              <a:rPr lang="en-US">
                <a:latin typeface="Calibri" charset="0"/>
              </a:rPr>
              <a:t>What next? 	</a:t>
            </a:r>
          </a:p>
        </p:txBody>
      </p:sp>
      <p:sp>
        <p:nvSpPr>
          <p:cNvPr id="28674" name="Content Placeholder 2"/>
          <p:cNvSpPr>
            <a:spLocks noGrp="1"/>
          </p:cNvSpPr>
          <p:nvPr>
            <p:ph idx="1"/>
          </p:nvPr>
        </p:nvSpPr>
        <p:spPr/>
        <p:txBody>
          <a:bodyPr/>
          <a:lstStyle/>
          <a:p>
            <a:pPr marL="0" indent="0" eaLnBrk="1" hangingPunct="1">
              <a:buNone/>
              <a:defRPr/>
            </a:pPr>
            <a:r>
              <a:rPr lang="en-US" dirty="0">
                <a:latin typeface="Calibri" charset="0"/>
              </a:rPr>
              <a:t>Some of the important questions in topic modeling have to do with how we use the output of the algorithm. </a:t>
            </a:r>
          </a:p>
          <a:p>
            <a:pPr marL="0" indent="0" eaLnBrk="1" hangingPunct="1">
              <a:buFont typeface="Arial" charset="0"/>
              <a:buNone/>
              <a:defRPr/>
            </a:pPr>
            <a:r>
              <a:rPr lang="en-US" dirty="0">
                <a:latin typeface="Calibri" charset="0"/>
              </a:rPr>
              <a:t>--</a:t>
            </a:r>
            <a:r>
              <a:rPr lang="en-US" dirty="0" err="1">
                <a:latin typeface="Calibri" charset="0"/>
              </a:rPr>
              <a:t>Blei</a:t>
            </a:r>
            <a:endParaRPr lang="en-US" dirty="0">
              <a:latin typeface="Calibri" charset="0"/>
            </a:endParaRPr>
          </a:p>
        </p:txBody>
      </p:sp>
    </p:spTree>
    <p:extLst>
      <p:ext uri="{BB962C8B-B14F-4D97-AF65-F5344CB8AC3E}">
        <p14:creationId xmlns:p14="http://schemas.microsoft.com/office/powerpoint/2010/main" val="3765805792"/>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Title 1"/>
          <p:cNvSpPr>
            <a:spLocks noGrp="1"/>
          </p:cNvSpPr>
          <p:nvPr>
            <p:ph type="title"/>
          </p:nvPr>
        </p:nvSpPr>
        <p:spPr>
          <a:xfrm>
            <a:off x="457200" y="0"/>
            <a:ext cx="8229600" cy="1143000"/>
          </a:xfrm>
        </p:spPr>
        <p:txBody>
          <a:bodyPr/>
          <a:lstStyle/>
          <a:p>
            <a:pPr eaLnBrk="1" hangingPunct="1"/>
            <a:r>
              <a:rPr lang="en-US">
                <a:latin typeface="Calibri" charset="0"/>
              </a:rPr>
              <a:t>Why TM? </a:t>
            </a:r>
          </a:p>
        </p:txBody>
      </p:sp>
      <p:sp>
        <p:nvSpPr>
          <p:cNvPr id="3" name="Content Placeholder 2"/>
          <p:cNvSpPr>
            <a:spLocks noGrp="1"/>
          </p:cNvSpPr>
          <p:nvPr>
            <p:ph idx="1"/>
          </p:nvPr>
        </p:nvSpPr>
        <p:spPr>
          <a:xfrm>
            <a:off x="457200" y="985838"/>
            <a:ext cx="8686800" cy="4525962"/>
          </a:xfrm>
        </p:spPr>
        <p:txBody>
          <a:bodyPr>
            <a:normAutofit fontScale="92500" lnSpcReduction="20000"/>
          </a:bodyPr>
          <a:lstStyle/>
          <a:p>
            <a:pPr marL="0" indent="0" eaLnBrk="1" hangingPunct="1">
              <a:buFont typeface="Arial" charset="0"/>
              <a:buNone/>
              <a:defRPr/>
            </a:pPr>
            <a:r>
              <a:rPr lang="en-US" dirty="0" smtClean="0"/>
              <a:t>Take the example of a newspaper collection you’ve  just digitized: scanned and </a:t>
            </a:r>
            <a:r>
              <a:rPr lang="en-US" dirty="0" err="1" smtClean="0"/>
              <a:t>OCRd</a:t>
            </a:r>
            <a:r>
              <a:rPr lang="en-US" dirty="0" smtClean="0"/>
              <a:t> (with 100% perfect results!). </a:t>
            </a:r>
          </a:p>
          <a:p>
            <a:pPr marL="514350" indent="-514350" eaLnBrk="1" hangingPunct="1">
              <a:buFont typeface="+mj-lt"/>
              <a:buAutoNum type="arabicPeriod"/>
              <a:defRPr/>
            </a:pPr>
            <a:r>
              <a:rPr lang="en-US" dirty="0" smtClean="0"/>
              <a:t>You have NO metadata</a:t>
            </a:r>
            <a:endParaRPr lang="en-US" dirty="0"/>
          </a:p>
          <a:p>
            <a:pPr marL="514350" indent="-514350" eaLnBrk="1" hangingPunct="1">
              <a:buFont typeface="+mj-lt"/>
              <a:buAutoNum type="arabicPeriod"/>
              <a:defRPr/>
            </a:pPr>
            <a:r>
              <a:rPr lang="en-US" dirty="0" smtClean="0"/>
              <a:t>It appears you have found a topic that you have labeled “sports” because it includes words like “tennis”, “match”, “team,” “field,” etc. </a:t>
            </a:r>
          </a:p>
          <a:p>
            <a:pPr marL="514350" indent="-514350" eaLnBrk="1" hangingPunct="1">
              <a:buFont typeface="+mj-lt"/>
              <a:buAutoNum type="arabicPeriod"/>
              <a:defRPr/>
            </a:pPr>
            <a:r>
              <a:rPr lang="en-US" dirty="0" smtClean="0"/>
              <a:t>Now you can follow the progress of that topic over time? Is there a time when sports were written about more? Is there a part of the paper where sports used to appear? Has it changed?</a:t>
            </a:r>
          </a:p>
        </p:txBody>
      </p:sp>
    </p:spTree>
    <p:extLst>
      <p:ext uri="{BB962C8B-B14F-4D97-AF65-F5344CB8AC3E}">
        <p14:creationId xmlns:p14="http://schemas.microsoft.com/office/powerpoint/2010/main" val="1075806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009"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374650"/>
            <a:ext cx="9144000" cy="4535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010" name="TextBox 4"/>
          <p:cNvSpPr txBox="1">
            <a:spLocks noChangeArrowheads="1"/>
          </p:cNvSpPr>
          <p:nvPr/>
        </p:nvSpPr>
        <p:spPr bwMode="auto">
          <a:xfrm>
            <a:off x="0" y="4910138"/>
            <a:ext cx="9136063" cy="193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sto MT" charset="0"/>
                <a:ea typeface="ＭＳ Ｐゴシック" charset="0"/>
                <a:cs typeface="ＭＳ Ｐゴシック" charset="0"/>
              </a:defRPr>
            </a:lvl1pPr>
            <a:lvl2pPr marL="742950" indent="-285750" eaLnBrk="0" hangingPunct="0">
              <a:defRPr sz="2400">
                <a:solidFill>
                  <a:schemeClr val="tx1"/>
                </a:solidFill>
                <a:latin typeface="Calisto MT" charset="0"/>
                <a:ea typeface="ＭＳ Ｐゴシック" charset="0"/>
              </a:defRPr>
            </a:lvl2pPr>
            <a:lvl3pPr marL="1143000" indent="-228600" eaLnBrk="0" hangingPunct="0">
              <a:defRPr sz="2400">
                <a:solidFill>
                  <a:schemeClr val="tx1"/>
                </a:solidFill>
                <a:latin typeface="Calisto MT" charset="0"/>
                <a:ea typeface="ＭＳ Ｐゴシック" charset="0"/>
              </a:defRPr>
            </a:lvl3pPr>
            <a:lvl4pPr marL="1600200" indent="-228600" eaLnBrk="0" hangingPunct="0">
              <a:defRPr sz="2400">
                <a:solidFill>
                  <a:schemeClr val="tx1"/>
                </a:solidFill>
                <a:latin typeface="Calisto MT" charset="0"/>
                <a:ea typeface="ＭＳ Ｐゴシック" charset="0"/>
              </a:defRPr>
            </a:lvl4pPr>
            <a:lvl5pPr marL="2057400" indent="-228600" eaLnBrk="0" hangingPunct="0">
              <a:defRPr sz="2400">
                <a:solidFill>
                  <a:schemeClr val="tx1"/>
                </a:solidFill>
                <a:latin typeface="Calisto MT" charset="0"/>
                <a:ea typeface="ＭＳ Ｐゴシック" charset="0"/>
              </a:defRPr>
            </a:lvl5pPr>
            <a:lvl6pPr marL="2514600" indent="-228600" eaLnBrk="0" fontAlgn="base" hangingPunct="0">
              <a:spcBef>
                <a:spcPct val="0"/>
              </a:spcBef>
              <a:spcAft>
                <a:spcPct val="0"/>
              </a:spcAft>
              <a:defRPr sz="2400">
                <a:solidFill>
                  <a:schemeClr val="tx1"/>
                </a:solidFill>
                <a:latin typeface="Calisto MT" charset="0"/>
                <a:ea typeface="ＭＳ Ｐゴシック" charset="0"/>
              </a:defRPr>
            </a:lvl6pPr>
            <a:lvl7pPr marL="2971800" indent="-228600" eaLnBrk="0" fontAlgn="base" hangingPunct="0">
              <a:spcBef>
                <a:spcPct val="0"/>
              </a:spcBef>
              <a:spcAft>
                <a:spcPct val="0"/>
              </a:spcAft>
              <a:defRPr sz="2400">
                <a:solidFill>
                  <a:schemeClr val="tx1"/>
                </a:solidFill>
                <a:latin typeface="Calisto MT" charset="0"/>
                <a:ea typeface="ＭＳ Ｐゴシック" charset="0"/>
              </a:defRPr>
            </a:lvl7pPr>
            <a:lvl8pPr marL="3429000" indent="-228600" eaLnBrk="0" fontAlgn="base" hangingPunct="0">
              <a:spcBef>
                <a:spcPct val="0"/>
              </a:spcBef>
              <a:spcAft>
                <a:spcPct val="0"/>
              </a:spcAft>
              <a:defRPr sz="2400">
                <a:solidFill>
                  <a:schemeClr val="tx1"/>
                </a:solidFill>
                <a:latin typeface="Calisto MT" charset="0"/>
                <a:ea typeface="ＭＳ Ｐゴシック" charset="0"/>
              </a:defRPr>
            </a:lvl8pPr>
            <a:lvl9pPr marL="3886200" indent="-228600" eaLnBrk="0" fontAlgn="base" hangingPunct="0">
              <a:spcBef>
                <a:spcPct val="0"/>
              </a:spcBef>
              <a:spcAft>
                <a:spcPct val="0"/>
              </a:spcAft>
              <a:defRPr sz="2400">
                <a:solidFill>
                  <a:schemeClr val="tx1"/>
                </a:solidFill>
                <a:latin typeface="Calisto MT" charset="0"/>
                <a:ea typeface="ＭＳ Ｐゴシック" charset="0"/>
              </a:defRPr>
            </a:lvl9pPr>
          </a:lstStyle>
          <a:p>
            <a:pPr eaLnBrk="1" hangingPunct="1"/>
            <a:r>
              <a:rPr lang="en-US"/>
              <a:t>Figure 1: Some of the topics found by analyzing 1.8 million articles</a:t>
            </a:r>
          </a:p>
          <a:p>
            <a:pPr eaLnBrk="1" hangingPunct="1"/>
            <a:r>
              <a:rPr lang="en-US"/>
              <a:t> from the New York Times. Each panel illustrates a set of tightly </a:t>
            </a:r>
          </a:p>
          <a:p>
            <a:pPr eaLnBrk="1" hangingPunct="1"/>
            <a:r>
              <a:rPr lang="en-US"/>
              <a:t>co-occurring terms in the collection. Hoffman, M., Blei, D. Wang, C. </a:t>
            </a:r>
          </a:p>
          <a:p>
            <a:pPr eaLnBrk="1" hangingPunct="1"/>
            <a:r>
              <a:rPr lang="en-US"/>
              <a:t>and Paisley, J. “Stochastic variational inference.” </a:t>
            </a:r>
          </a:p>
          <a:p>
            <a:pPr eaLnBrk="1" hangingPunct="1"/>
            <a:r>
              <a:rPr lang="en-US" i="1"/>
              <a:t>Journal of Machine Learning Research</a:t>
            </a:r>
          </a:p>
        </p:txBody>
      </p:sp>
    </p:spTree>
    <p:extLst>
      <p:ext uri="{BB962C8B-B14F-4D97-AF65-F5344CB8AC3E}">
        <p14:creationId xmlns:p14="http://schemas.microsoft.com/office/powerpoint/2010/main" val="3462578478"/>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Title 1"/>
          <p:cNvSpPr>
            <a:spLocks noGrp="1"/>
          </p:cNvSpPr>
          <p:nvPr>
            <p:ph type="title"/>
          </p:nvPr>
        </p:nvSpPr>
        <p:spPr/>
        <p:txBody>
          <a:bodyPr/>
          <a:lstStyle/>
          <a:p>
            <a:pPr eaLnBrk="1" hangingPunct="1"/>
            <a:r>
              <a:rPr lang="en-US">
                <a:latin typeface="Calibri" charset="0"/>
              </a:rPr>
              <a:t>Why TM? 	</a:t>
            </a:r>
          </a:p>
        </p:txBody>
      </p:sp>
      <p:sp>
        <p:nvSpPr>
          <p:cNvPr id="3" name="Content Placeholder 2"/>
          <p:cNvSpPr>
            <a:spLocks noGrp="1"/>
          </p:cNvSpPr>
          <p:nvPr>
            <p:ph idx="1"/>
          </p:nvPr>
        </p:nvSpPr>
        <p:spPr/>
        <p:txBody>
          <a:bodyPr/>
          <a:lstStyle/>
          <a:p>
            <a:pPr eaLnBrk="1" hangingPunct="1">
              <a:defRPr/>
            </a:pPr>
            <a:r>
              <a:rPr lang="en-US" dirty="0" smtClean="0"/>
              <a:t>Take the example of a collection of literary texts. Your topic looks like this:</a:t>
            </a:r>
          </a:p>
          <a:p>
            <a:pPr eaLnBrk="1" hangingPunct="1">
              <a:defRPr/>
            </a:pPr>
            <a:endParaRPr lang="en-US" dirty="0"/>
          </a:p>
          <a:p>
            <a:pPr eaLnBrk="1" hangingPunct="1">
              <a:defRPr/>
            </a:pPr>
            <a:endParaRPr lang="en-US" dirty="0" smtClean="0"/>
          </a:p>
          <a:p>
            <a:pPr eaLnBrk="1" hangingPunct="1">
              <a:defRPr/>
            </a:pPr>
            <a:endParaRPr lang="en-US" dirty="0"/>
          </a:p>
          <a:p>
            <a:pPr eaLnBrk="1" hangingPunct="1">
              <a:defRPr/>
            </a:pPr>
            <a:r>
              <a:rPr lang="en-US" dirty="0" smtClean="0"/>
              <a:t>What is it? </a:t>
            </a:r>
          </a:p>
          <a:p>
            <a:pPr marL="0" indent="0" eaLnBrk="1" hangingPunct="1">
              <a:buFont typeface="Arial" charset="0"/>
              <a:buNone/>
              <a:defRPr/>
            </a:pPr>
            <a:r>
              <a:rPr lang="en-US" dirty="0" smtClean="0"/>
              <a:t>--Ted Underwood</a:t>
            </a:r>
          </a:p>
          <a:p>
            <a:pPr eaLnBrk="1" hangingPunct="1">
              <a:defRPr/>
            </a:pPr>
            <a:endParaRPr lang="en-US" dirty="0"/>
          </a:p>
        </p:txBody>
      </p:sp>
      <p:pic>
        <p:nvPicPr>
          <p:cNvPr id="44035" name="Picture 3" descr="Screen Shot 2015-10-27 at 1.10.30 PM.png"/>
          <p:cNvPicPr>
            <a:picLocks noChangeAspect="1"/>
          </p:cNvPicPr>
          <p:nvPr/>
        </p:nvPicPr>
        <p:blipFill>
          <a:blip r:embed="rId2">
            <a:extLst>
              <a:ext uri="{28A0092B-C50C-407E-A947-70E740481C1C}">
                <a14:useLocalDpi xmlns:a14="http://schemas.microsoft.com/office/drawing/2010/main" val="0"/>
              </a:ext>
            </a:extLst>
          </a:blip>
          <a:srcRect t="14804" r="46655" b="75914"/>
          <a:stretch>
            <a:fillRect/>
          </a:stretch>
        </p:blipFill>
        <p:spPr bwMode="auto">
          <a:xfrm>
            <a:off x="219075" y="2954338"/>
            <a:ext cx="8713788" cy="947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66591449"/>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1"/>
          <p:cNvSpPr>
            <a:spLocks noGrp="1"/>
          </p:cNvSpPr>
          <p:nvPr>
            <p:ph type="title"/>
          </p:nvPr>
        </p:nvSpPr>
        <p:spPr>
          <a:xfrm>
            <a:off x="457200" y="28575"/>
            <a:ext cx="8229600" cy="1143000"/>
          </a:xfrm>
        </p:spPr>
        <p:txBody>
          <a:bodyPr/>
          <a:lstStyle/>
          <a:p>
            <a:pPr eaLnBrk="1" hangingPunct="1"/>
            <a:r>
              <a:rPr lang="en-US">
                <a:latin typeface="Calibri" charset="0"/>
              </a:rPr>
              <a:t>Poetry!</a:t>
            </a:r>
          </a:p>
        </p:txBody>
      </p:sp>
      <p:pic>
        <p:nvPicPr>
          <p:cNvPr id="45058"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24063" y="1071563"/>
            <a:ext cx="4859337" cy="4860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a:spLocks noChangeArrowheads="1"/>
          </p:cNvSpPr>
          <p:nvPr/>
        </p:nvSpPr>
        <p:spPr bwMode="auto">
          <a:xfrm>
            <a:off x="2852738" y="6191250"/>
            <a:ext cx="3614737"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Calisto MT" charset="0"/>
                <a:ea typeface="ＭＳ Ｐゴシック" charset="0"/>
                <a:cs typeface="ＭＳ Ｐゴシック" charset="0"/>
              </a:defRPr>
            </a:lvl1pPr>
            <a:lvl2pPr marL="742950" indent="-285750" eaLnBrk="0" hangingPunct="0">
              <a:defRPr sz="2400">
                <a:solidFill>
                  <a:schemeClr val="tx1"/>
                </a:solidFill>
                <a:latin typeface="Calisto MT" charset="0"/>
                <a:ea typeface="ＭＳ Ｐゴシック" charset="0"/>
              </a:defRPr>
            </a:lvl2pPr>
            <a:lvl3pPr marL="1143000" indent="-228600" eaLnBrk="0" hangingPunct="0">
              <a:defRPr sz="2400">
                <a:solidFill>
                  <a:schemeClr val="tx1"/>
                </a:solidFill>
                <a:latin typeface="Calisto MT" charset="0"/>
                <a:ea typeface="ＭＳ Ｐゴシック" charset="0"/>
              </a:defRPr>
            </a:lvl3pPr>
            <a:lvl4pPr marL="1600200" indent="-228600" eaLnBrk="0" hangingPunct="0">
              <a:defRPr sz="2400">
                <a:solidFill>
                  <a:schemeClr val="tx1"/>
                </a:solidFill>
                <a:latin typeface="Calisto MT" charset="0"/>
                <a:ea typeface="ＭＳ Ｐゴシック" charset="0"/>
              </a:defRPr>
            </a:lvl4pPr>
            <a:lvl5pPr marL="2057400" indent="-228600" eaLnBrk="0" hangingPunct="0">
              <a:defRPr sz="2400">
                <a:solidFill>
                  <a:schemeClr val="tx1"/>
                </a:solidFill>
                <a:latin typeface="Calisto MT" charset="0"/>
                <a:ea typeface="ＭＳ Ｐゴシック" charset="0"/>
              </a:defRPr>
            </a:lvl5pPr>
            <a:lvl6pPr marL="2514600" indent="-228600" eaLnBrk="0" fontAlgn="base" hangingPunct="0">
              <a:spcBef>
                <a:spcPct val="0"/>
              </a:spcBef>
              <a:spcAft>
                <a:spcPct val="0"/>
              </a:spcAft>
              <a:defRPr sz="2400">
                <a:solidFill>
                  <a:schemeClr val="tx1"/>
                </a:solidFill>
                <a:latin typeface="Calisto MT" charset="0"/>
                <a:ea typeface="ＭＳ Ｐゴシック" charset="0"/>
              </a:defRPr>
            </a:lvl6pPr>
            <a:lvl7pPr marL="2971800" indent="-228600" eaLnBrk="0" fontAlgn="base" hangingPunct="0">
              <a:spcBef>
                <a:spcPct val="0"/>
              </a:spcBef>
              <a:spcAft>
                <a:spcPct val="0"/>
              </a:spcAft>
              <a:defRPr sz="2400">
                <a:solidFill>
                  <a:schemeClr val="tx1"/>
                </a:solidFill>
                <a:latin typeface="Calisto MT" charset="0"/>
                <a:ea typeface="ＭＳ Ｐゴシック" charset="0"/>
              </a:defRPr>
            </a:lvl7pPr>
            <a:lvl8pPr marL="3429000" indent="-228600" eaLnBrk="0" fontAlgn="base" hangingPunct="0">
              <a:spcBef>
                <a:spcPct val="0"/>
              </a:spcBef>
              <a:spcAft>
                <a:spcPct val="0"/>
              </a:spcAft>
              <a:defRPr sz="2400">
                <a:solidFill>
                  <a:schemeClr val="tx1"/>
                </a:solidFill>
                <a:latin typeface="Calisto MT" charset="0"/>
                <a:ea typeface="ＭＳ Ｐゴシック" charset="0"/>
              </a:defRPr>
            </a:lvl8pPr>
            <a:lvl9pPr marL="3886200" indent="-228600" eaLnBrk="0" fontAlgn="base" hangingPunct="0">
              <a:spcBef>
                <a:spcPct val="0"/>
              </a:spcBef>
              <a:spcAft>
                <a:spcPct val="0"/>
              </a:spcAft>
              <a:defRPr sz="2400">
                <a:solidFill>
                  <a:schemeClr val="tx1"/>
                </a:solidFill>
                <a:latin typeface="Calisto MT" charset="0"/>
                <a:ea typeface="ＭＳ Ｐゴシック" charset="0"/>
              </a:defRPr>
            </a:lvl9pPr>
          </a:lstStyle>
          <a:p>
            <a:pPr eaLnBrk="1" hangingPunct="1"/>
            <a:r>
              <a:rPr lang="en-US"/>
              <a:t>Or rather, poetic discourse</a:t>
            </a:r>
          </a:p>
        </p:txBody>
      </p:sp>
    </p:spTree>
    <p:extLst>
      <p:ext uri="{BB962C8B-B14F-4D97-AF65-F5344CB8AC3E}">
        <p14:creationId xmlns:p14="http://schemas.microsoft.com/office/powerpoint/2010/main" val="106575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Title 1"/>
          <p:cNvSpPr>
            <a:spLocks noGrp="1"/>
          </p:cNvSpPr>
          <p:nvPr>
            <p:ph type="title"/>
          </p:nvPr>
        </p:nvSpPr>
        <p:spPr/>
        <p:txBody>
          <a:bodyPr/>
          <a:lstStyle/>
          <a:p>
            <a:pPr eaLnBrk="1" hangingPunct="1"/>
            <a:r>
              <a:rPr lang="en-US">
                <a:latin typeface="Calibri" charset="0"/>
              </a:rPr>
              <a:t>The argument</a:t>
            </a:r>
          </a:p>
        </p:txBody>
      </p:sp>
      <p:sp>
        <p:nvSpPr>
          <p:cNvPr id="46082" name="Content Placeholder 2"/>
          <p:cNvSpPr>
            <a:spLocks noGrp="1"/>
          </p:cNvSpPr>
          <p:nvPr>
            <p:ph idx="1"/>
          </p:nvPr>
        </p:nvSpPr>
        <p:spPr/>
        <p:txBody>
          <a:bodyPr/>
          <a:lstStyle/>
          <a:p>
            <a:pPr marL="0" indent="0" eaLnBrk="1" hangingPunct="1">
              <a:buFont typeface="Arial" charset="0"/>
              <a:buNone/>
            </a:pPr>
            <a:r>
              <a:rPr lang="en-US">
                <a:latin typeface="Calibri" charset="0"/>
              </a:rPr>
              <a:t>With probabilistic modeling for the humanities, the scholar can build a statistical lens that encodes her specific knowledge, theories, and assumptions about texts. She can then use that lens to examine and explore large archives of real sources.</a:t>
            </a:r>
          </a:p>
          <a:p>
            <a:pPr marL="0" indent="0" eaLnBrk="1" hangingPunct="1">
              <a:buFont typeface="Arial" charset="0"/>
              <a:buNone/>
            </a:pPr>
            <a:r>
              <a:rPr lang="en-US">
                <a:latin typeface="Calibri" charset="0"/>
              </a:rPr>
              <a:t>--Blei</a:t>
            </a:r>
          </a:p>
        </p:txBody>
      </p:sp>
    </p:spTree>
    <p:extLst>
      <p:ext uri="{BB962C8B-B14F-4D97-AF65-F5344CB8AC3E}">
        <p14:creationId xmlns:p14="http://schemas.microsoft.com/office/powerpoint/2010/main" val="216610240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7105" name="Title 1"/>
          <p:cNvSpPr>
            <a:spLocks noGrp="1"/>
          </p:cNvSpPr>
          <p:nvPr>
            <p:ph type="title"/>
          </p:nvPr>
        </p:nvSpPr>
        <p:spPr/>
        <p:txBody>
          <a:bodyPr/>
          <a:lstStyle/>
          <a:p>
            <a:pPr eaLnBrk="1" hangingPunct="1"/>
            <a:endParaRPr lang="en-US">
              <a:latin typeface="Calibri" charset="0"/>
            </a:endParaRPr>
          </a:p>
        </p:txBody>
      </p:sp>
      <p:sp>
        <p:nvSpPr>
          <p:cNvPr id="3" name="Content Placeholder 2"/>
          <p:cNvSpPr>
            <a:spLocks noGrp="1"/>
          </p:cNvSpPr>
          <p:nvPr>
            <p:ph idx="1"/>
          </p:nvPr>
        </p:nvSpPr>
        <p:spPr/>
        <p:txBody>
          <a:bodyPr rtlCol="0">
            <a:normAutofit fontScale="85000" lnSpcReduction="10000"/>
          </a:bodyPr>
          <a:lstStyle/>
          <a:p>
            <a:pPr eaLnBrk="1" fontAlgn="auto" hangingPunct="1">
              <a:spcAft>
                <a:spcPts val="0"/>
              </a:spcAft>
              <a:buFont typeface="Arial" pitchFamily="34" charset="0"/>
              <a:buChar char="•"/>
              <a:defRPr/>
            </a:pPr>
            <a:r>
              <a:rPr lang="en-US" dirty="0" smtClean="0">
                <a:ea typeface="+mn-ea"/>
                <a:cs typeface="+mn-cs"/>
              </a:rPr>
              <a:t>Note </a:t>
            </a:r>
            <a:r>
              <a:rPr lang="en-US" dirty="0">
                <a:ea typeface="+mn-ea"/>
                <a:cs typeface="+mn-cs"/>
              </a:rPr>
              <a:t>that the statistical models are meant to help interpret and understand texts; </a:t>
            </a:r>
            <a:endParaRPr lang="en-US" dirty="0" smtClean="0">
              <a:ea typeface="+mn-ea"/>
              <a:cs typeface="+mn-cs"/>
            </a:endParaRPr>
          </a:p>
          <a:p>
            <a:pPr eaLnBrk="1" fontAlgn="auto" hangingPunct="1">
              <a:spcAft>
                <a:spcPts val="0"/>
              </a:spcAft>
              <a:buFont typeface="Arial" pitchFamily="34" charset="0"/>
              <a:buChar char="•"/>
              <a:defRPr/>
            </a:pPr>
            <a:r>
              <a:rPr lang="en-US" dirty="0" smtClean="0">
                <a:ea typeface="+mn-ea"/>
                <a:cs typeface="+mn-cs"/>
              </a:rPr>
              <a:t>it </a:t>
            </a:r>
            <a:r>
              <a:rPr lang="en-US" dirty="0">
                <a:ea typeface="+mn-ea"/>
                <a:cs typeface="+mn-cs"/>
              </a:rPr>
              <a:t>is still the scholar’s job to do the actual interpreting and understanding. </a:t>
            </a:r>
            <a:endParaRPr lang="en-US" dirty="0" smtClean="0">
              <a:ea typeface="+mn-ea"/>
              <a:cs typeface="+mn-cs"/>
            </a:endParaRPr>
          </a:p>
          <a:p>
            <a:pPr eaLnBrk="1" fontAlgn="auto" hangingPunct="1">
              <a:spcAft>
                <a:spcPts val="0"/>
              </a:spcAft>
              <a:buFont typeface="Arial" pitchFamily="34" charset="0"/>
              <a:buChar char="•"/>
              <a:defRPr/>
            </a:pPr>
            <a:r>
              <a:rPr lang="en-US" dirty="0" smtClean="0">
                <a:ea typeface="+mn-ea"/>
                <a:cs typeface="+mn-cs"/>
              </a:rPr>
              <a:t>A </a:t>
            </a:r>
            <a:r>
              <a:rPr lang="en-US" dirty="0">
                <a:ea typeface="+mn-ea"/>
                <a:cs typeface="+mn-cs"/>
              </a:rPr>
              <a:t>model of texts, built with a particular theory in mind, cannot provide evidence for the theory.[5] (After all, the theory is built into the assumptions of the model.</a:t>
            </a:r>
            <a:r>
              <a:rPr lang="en-US" dirty="0" smtClean="0">
                <a:ea typeface="+mn-ea"/>
                <a:cs typeface="+mn-cs"/>
              </a:rPr>
              <a:t>)</a:t>
            </a:r>
          </a:p>
          <a:p>
            <a:pPr eaLnBrk="1" fontAlgn="auto" hangingPunct="1">
              <a:spcAft>
                <a:spcPts val="0"/>
              </a:spcAft>
              <a:buFont typeface="Arial" pitchFamily="34" charset="0"/>
              <a:buChar char="•"/>
              <a:defRPr/>
            </a:pPr>
            <a:r>
              <a:rPr lang="en-US" dirty="0" smtClean="0">
                <a:ea typeface="+mn-ea"/>
                <a:cs typeface="+mn-cs"/>
              </a:rPr>
              <a:t>Rather</a:t>
            </a:r>
            <a:r>
              <a:rPr lang="en-US" dirty="0">
                <a:ea typeface="+mn-ea"/>
                <a:cs typeface="+mn-cs"/>
              </a:rPr>
              <a:t>, the hope is that the model helps point us to such evidence. Using humanist texts to do humanist scholarship is the job of a humanist</a:t>
            </a:r>
            <a:r>
              <a:rPr lang="en-US" dirty="0" smtClean="0">
                <a:ea typeface="+mn-ea"/>
                <a:cs typeface="+mn-cs"/>
              </a:rPr>
              <a:t>.</a:t>
            </a:r>
          </a:p>
          <a:p>
            <a:pPr marL="0" indent="0" eaLnBrk="1" fontAlgn="auto" hangingPunct="1">
              <a:spcAft>
                <a:spcPts val="0"/>
              </a:spcAft>
              <a:buFont typeface="Arial" pitchFamily="34" charset="0"/>
              <a:buNone/>
              <a:defRPr/>
            </a:pPr>
            <a:r>
              <a:rPr lang="en-US" dirty="0" smtClean="0">
                <a:ea typeface="+mn-ea"/>
                <a:cs typeface="+mn-cs"/>
              </a:rPr>
              <a:t>--</a:t>
            </a:r>
            <a:r>
              <a:rPr lang="en-US" dirty="0" err="1" smtClean="0">
                <a:ea typeface="+mn-ea"/>
                <a:cs typeface="+mn-cs"/>
              </a:rPr>
              <a:t>Blei</a:t>
            </a:r>
            <a:endParaRPr lang="en-US" dirty="0">
              <a:ea typeface="+mn-ea"/>
              <a:cs typeface="+mn-cs"/>
            </a:endParaRPr>
          </a:p>
        </p:txBody>
      </p:sp>
    </p:spTree>
    <p:extLst>
      <p:ext uri="{BB962C8B-B14F-4D97-AF65-F5344CB8AC3E}">
        <p14:creationId xmlns:p14="http://schemas.microsoft.com/office/powerpoint/2010/main" val="3996454747"/>
      </p:ext>
    </p:extLst>
  </p:cSld>
  <p:clrMapOvr>
    <a:masterClrMapping/>
  </p:clrMapOvr>
  <p:transition xmlns:p14="http://schemas.microsoft.com/office/powerpoint/2010/main" spd="slow"/>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60438"/>
            <a:ext cx="8229600" cy="6703278"/>
          </a:xfrm>
        </p:spPr>
        <p:txBody>
          <a:bodyPr>
            <a:normAutofit fontScale="92500" lnSpcReduction="20000"/>
          </a:bodyPr>
          <a:lstStyle/>
          <a:p>
            <a:pPr marL="0" indent="0">
              <a:buNone/>
            </a:pPr>
            <a:r>
              <a:rPr lang="en-US" dirty="0" smtClean="0"/>
              <a:t>*</a:t>
            </a:r>
            <a:r>
              <a:rPr lang="en-US" dirty="0"/>
              <a:t>The presentation should be professional and limited to 10 minutes with 2 minutes for questions/answers for a total of 12 minutes per student. </a:t>
            </a:r>
            <a:endParaRPr lang="en-US" dirty="0" smtClean="0"/>
          </a:p>
          <a:p>
            <a:pPr marL="0" indent="0">
              <a:buNone/>
            </a:pPr>
            <a:r>
              <a:rPr lang="en-US" dirty="0" smtClean="0"/>
              <a:t>*</a:t>
            </a:r>
            <a:r>
              <a:rPr lang="en-US" dirty="0"/>
              <a:t>Your final presentation should be on some sort of presentation software that you can share and will include: </a:t>
            </a:r>
            <a:endParaRPr lang="en-US" dirty="0" smtClean="0"/>
          </a:p>
          <a:p>
            <a:pPr marL="0" indent="0">
              <a:buNone/>
            </a:pPr>
            <a:r>
              <a:rPr lang="en-US" b="1" dirty="0" smtClean="0"/>
              <a:t>1</a:t>
            </a:r>
            <a:r>
              <a:rPr lang="en-US" b="1" dirty="0"/>
              <a:t>. A description of your dataset </a:t>
            </a:r>
            <a:r>
              <a:rPr lang="en-US" dirty="0"/>
              <a:t>from a cultural heritage institution (think gallery, library, archive or museum -- Where did it come from? What does it include? What structure was it in when you discovered it and what have you had to do to restructure it for this project?  You may have chosen to extend or limit the dataset in some way. This might mean curating material from multiple sources, mashing up two or more datasets, etc. </a:t>
            </a:r>
            <a:br>
              <a:rPr lang="en-US" dirty="0"/>
            </a:br>
            <a:r>
              <a:rPr lang="en-US" dirty="0"/>
              <a:t/>
            </a:r>
            <a:br>
              <a:rPr lang="en-US" dirty="0"/>
            </a:br>
            <a:endParaRPr lang="en-US" dirty="0"/>
          </a:p>
        </p:txBody>
      </p:sp>
      <p:sp>
        <p:nvSpPr>
          <p:cNvPr id="4" name="Title 1"/>
          <p:cNvSpPr>
            <a:spLocks noGrp="1"/>
          </p:cNvSpPr>
          <p:nvPr>
            <p:ph type="title"/>
          </p:nvPr>
        </p:nvSpPr>
        <p:spPr>
          <a:xfrm>
            <a:off x="457200" y="17438"/>
            <a:ext cx="8229600" cy="1143000"/>
          </a:xfrm>
        </p:spPr>
        <p:txBody>
          <a:bodyPr/>
          <a:lstStyle/>
          <a:p>
            <a:r>
              <a:rPr lang="en-US" dirty="0" smtClean="0"/>
              <a:t>Final Presentation</a:t>
            </a:r>
            <a:endParaRPr lang="en-US" dirty="0"/>
          </a:p>
        </p:txBody>
      </p:sp>
    </p:spTree>
    <p:extLst>
      <p:ext uri="{BB962C8B-B14F-4D97-AF65-F5344CB8AC3E}">
        <p14:creationId xmlns:p14="http://schemas.microsoft.com/office/powerpoint/2010/main" val="39244851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73276"/>
            <a:ext cx="8229600" cy="6719352"/>
          </a:xfrm>
        </p:spPr>
        <p:txBody>
          <a:bodyPr>
            <a:normAutofit fontScale="85000" lnSpcReduction="10000"/>
          </a:bodyPr>
          <a:lstStyle/>
          <a:p>
            <a:pPr marL="0" indent="0">
              <a:buNone/>
            </a:pPr>
            <a:r>
              <a:rPr lang="en-US" dirty="0"/>
              <a:t/>
            </a:r>
            <a:br>
              <a:rPr lang="en-US" dirty="0"/>
            </a:br>
            <a:r>
              <a:rPr lang="en-US" dirty="0"/>
              <a:t/>
            </a:r>
            <a:br>
              <a:rPr lang="en-US" dirty="0"/>
            </a:br>
            <a:r>
              <a:rPr lang="en-US" b="1" dirty="0"/>
              <a:t>2. A description of your interpretive/discourse community</a:t>
            </a:r>
            <a:r>
              <a:rPr lang="en-US" dirty="0"/>
              <a:t> in mind, such as literary scholars interested in feminist inquiry, historians interested in </a:t>
            </a:r>
            <a:r>
              <a:rPr lang="en-US" dirty="0" err="1"/>
              <a:t>postcolonialism</a:t>
            </a:r>
            <a:r>
              <a:rPr lang="en-US" dirty="0"/>
              <a:t>, or information studies researchers interested in critical metadata</a:t>
            </a:r>
            <a:r>
              <a:rPr lang="en-US" dirty="0" smtClean="0"/>
              <a:t>.</a:t>
            </a:r>
          </a:p>
          <a:p>
            <a:pPr marL="0" indent="0">
              <a:buNone/>
            </a:pPr>
            <a:r>
              <a:rPr lang="en-US" b="1" dirty="0" smtClean="0"/>
              <a:t>3</a:t>
            </a:r>
            <a:r>
              <a:rPr lang="en-US" b="1" dirty="0"/>
              <a:t>. A description of your method</a:t>
            </a:r>
            <a:r>
              <a:rPr lang="en-US" dirty="0"/>
              <a:t>. What "features" of the data are you using to learn more about your argument? Why? What kinds of algorithms? Why? This will be a reflection on the strengths and weaknesses of your method, including a  walk-through of a </a:t>
            </a:r>
            <a:r>
              <a:rPr lang="en-US" dirty="0" err="1"/>
              <a:t>Jupyter</a:t>
            </a:r>
            <a:r>
              <a:rPr lang="en-US" dirty="0"/>
              <a:t> notebook containing code used for data analysis and visualization</a:t>
            </a:r>
            <a:r>
              <a:rPr lang="en-US" dirty="0" smtClean="0"/>
              <a:t>.</a:t>
            </a:r>
          </a:p>
          <a:p>
            <a:pPr marL="0" indent="0">
              <a:buNone/>
            </a:pPr>
            <a:r>
              <a:rPr lang="en-US" b="1" dirty="0" smtClean="0"/>
              <a:t>4</a:t>
            </a:r>
            <a:r>
              <a:rPr lang="en-US" b="1" dirty="0"/>
              <a:t>. Your working argument about the data </a:t>
            </a:r>
            <a:r>
              <a:rPr lang="en-US" dirty="0"/>
              <a:t>based on what the  interpretive/discourse community values</a:t>
            </a:r>
            <a:r>
              <a:rPr lang="en-US" dirty="0" smtClean="0"/>
              <a:t>.</a:t>
            </a:r>
          </a:p>
          <a:p>
            <a:pPr marL="0" indent="0">
              <a:buNone/>
            </a:pPr>
            <a:r>
              <a:rPr lang="en-US" b="1" dirty="0" smtClean="0"/>
              <a:t>5</a:t>
            </a:r>
            <a:r>
              <a:rPr lang="en-US" b="1" dirty="0"/>
              <a:t>. 3-4 visualizations </a:t>
            </a:r>
            <a:r>
              <a:rPr lang="en-US" dirty="0"/>
              <a:t>of initial observations</a:t>
            </a:r>
            <a:r>
              <a:rPr lang="en-US" dirty="0" smtClean="0"/>
              <a:t>.</a:t>
            </a:r>
          </a:p>
          <a:p>
            <a:pPr marL="0" indent="0">
              <a:buNone/>
            </a:pPr>
            <a:r>
              <a:rPr lang="en-US" b="1" dirty="0" smtClean="0"/>
              <a:t>6</a:t>
            </a:r>
            <a:r>
              <a:rPr lang="en-US" b="1" dirty="0"/>
              <a:t>. Citations</a:t>
            </a:r>
            <a:r>
              <a:rPr lang="en-US" dirty="0"/>
              <a:t>.</a:t>
            </a:r>
          </a:p>
        </p:txBody>
      </p:sp>
      <p:sp>
        <p:nvSpPr>
          <p:cNvPr id="5" name="Title 1"/>
          <p:cNvSpPr>
            <a:spLocks noGrp="1"/>
          </p:cNvSpPr>
          <p:nvPr>
            <p:ph type="title"/>
          </p:nvPr>
        </p:nvSpPr>
        <p:spPr>
          <a:xfrm>
            <a:off x="457200" y="17438"/>
            <a:ext cx="8229600" cy="1143000"/>
          </a:xfrm>
        </p:spPr>
        <p:txBody>
          <a:bodyPr/>
          <a:lstStyle/>
          <a:p>
            <a:r>
              <a:rPr lang="en-US" dirty="0" smtClean="0"/>
              <a:t>Final Presentation</a:t>
            </a:r>
            <a:endParaRPr lang="en-US" dirty="0"/>
          </a:p>
        </p:txBody>
      </p:sp>
    </p:spTree>
    <p:extLst>
      <p:ext uri="{BB962C8B-B14F-4D97-AF65-F5344CB8AC3E}">
        <p14:creationId xmlns:p14="http://schemas.microsoft.com/office/powerpoint/2010/main" val="29755935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 computation</a:t>
            </a:r>
            <a:endParaRPr lang="en-US" dirty="0"/>
          </a:p>
        </p:txBody>
      </p:sp>
      <p:sp>
        <p:nvSpPr>
          <p:cNvPr id="3" name="Content Placeholder 2"/>
          <p:cNvSpPr>
            <a:spLocks noGrp="1"/>
          </p:cNvSpPr>
          <p:nvPr>
            <p:ph idx="1"/>
          </p:nvPr>
        </p:nvSpPr>
        <p:spPr/>
        <p:txBody>
          <a:bodyPr>
            <a:normAutofit lnSpcReduction="10000"/>
          </a:bodyPr>
          <a:lstStyle/>
          <a:p>
            <a:r>
              <a:rPr lang="en-US" dirty="0" smtClean="0"/>
              <a:t>Challenges universalism and neutrality in computing</a:t>
            </a:r>
          </a:p>
          <a:p>
            <a:r>
              <a:rPr lang="en-US" dirty="0" smtClean="0"/>
              <a:t>Reminds us that knowledge is always situated</a:t>
            </a:r>
          </a:p>
          <a:p>
            <a:r>
              <a:rPr lang="en-US" dirty="0" smtClean="0"/>
              <a:t>Allows for greater critical engagement with the ways in which computation structures meaning</a:t>
            </a:r>
          </a:p>
          <a:p>
            <a:r>
              <a:rPr lang="en-US" dirty="0" smtClean="0"/>
              <a:t>Computation in the field of cultural analytics becomes part of the structure of cultural knowledge more generally</a:t>
            </a:r>
          </a:p>
          <a:p>
            <a:endParaRPr lang="en-US" dirty="0" smtClean="0"/>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42930072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675"/>
            <a:ext cx="8229600" cy="6960478"/>
          </a:xfrm>
        </p:spPr>
        <p:txBody>
          <a:bodyPr>
            <a:normAutofit fontScale="77500" lnSpcReduction="20000"/>
          </a:bodyPr>
          <a:lstStyle/>
          <a:p>
            <a:r>
              <a:rPr lang="en-US" b="1" dirty="0" smtClean="0"/>
              <a:t> A description of your dataset </a:t>
            </a:r>
            <a:r>
              <a:rPr lang="en-US" dirty="0" smtClean="0"/>
              <a:t>from a cultural heritage institution (think gallery, library, archive or museum -- Where did it come from? What does it include? What structure was it in when you discovered it and what have you had to do to restructure it for this project?  You may have chosen to extend or limit the dataset in some way. This might mean curating material from multiple sources, mashing up two or more datasets, etc. </a:t>
            </a:r>
            <a:endParaRPr lang="en-US" dirty="0"/>
          </a:p>
          <a:p>
            <a:r>
              <a:rPr lang="en-US" b="1" dirty="0" smtClean="0"/>
              <a:t>A description of your interpretive/discourse community</a:t>
            </a:r>
            <a:r>
              <a:rPr lang="en-US" dirty="0" smtClean="0"/>
              <a:t> in mind, such as literary scholars interested in feminist inquiry, historians interested in </a:t>
            </a:r>
            <a:r>
              <a:rPr lang="en-US" dirty="0" err="1" smtClean="0"/>
              <a:t>postcolonialism</a:t>
            </a:r>
            <a:r>
              <a:rPr lang="en-US" dirty="0" smtClean="0"/>
              <a:t>, or information studies researchers interested in critical metadata.</a:t>
            </a:r>
          </a:p>
          <a:p>
            <a:r>
              <a:rPr lang="en-US" b="1" dirty="0" smtClean="0"/>
              <a:t> A description of your </a:t>
            </a:r>
            <a:r>
              <a:rPr lang="en-US" b="1" dirty="0" err="1" smtClean="0"/>
              <a:t>rproposed</a:t>
            </a:r>
            <a:r>
              <a:rPr lang="en-US" b="1" dirty="0" smtClean="0"/>
              <a:t> method</a:t>
            </a:r>
            <a:r>
              <a:rPr lang="en-US" dirty="0" smtClean="0"/>
              <a:t>. What "features" of the data are you using to learn more about your argument? Why? What kinds of algorithms? Why? This will be a reflection on the strengths and weaknesses of your method, including a  walk-through of a </a:t>
            </a:r>
            <a:r>
              <a:rPr lang="en-US" dirty="0" err="1" smtClean="0"/>
              <a:t>Jupyter</a:t>
            </a:r>
            <a:r>
              <a:rPr lang="en-US" dirty="0" smtClean="0"/>
              <a:t> notebook containing code used for data analysis and visualization.</a:t>
            </a:r>
          </a:p>
          <a:p>
            <a:r>
              <a:rPr lang="en-US" b="1" dirty="0" smtClean="0"/>
              <a:t>Your working argument about the data </a:t>
            </a:r>
            <a:r>
              <a:rPr lang="en-US" dirty="0" smtClean="0"/>
              <a:t>based on what the  interpretive/discourse community values.</a:t>
            </a:r>
          </a:p>
        </p:txBody>
      </p:sp>
    </p:spTree>
    <p:extLst>
      <p:ext uri="{BB962C8B-B14F-4D97-AF65-F5344CB8AC3E}">
        <p14:creationId xmlns:p14="http://schemas.microsoft.com/office/powerpoint/2010/main" val="263372483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Gaps in the study of culture by computation</a:t>
            </a:r>
            <a:endParaRPr lang="en-US" dirty="0"/>
          </a:p>
        </p:txBody>
      </p:sp>
      <p:sp>
        <p:nvSpPr>
          <p:cNvPr id="3" name="Content Placeholder 2"/>
          <p:cNvSpPr>
            <a:spLocks noGrp="1"/>
          </p:cNvSpPr>
          <p:nvPr>
            <p:ph idx="1"/>
          </p:nvPr>
        </p:nvSpPr>
        <p:spPr/>
        <p:txBody>
          <a:bodyPr/>
          <a:lstStyle/>
          <a:p>
            <a:pPr marL="0" indent="0">
              <a:buNone/>
            </a:pPr>
            <a:r>
              <a:rPr lang="en-US" dirty="0" smtClean="0"/>
              <a:t>Evidence -&gt; a New Generality</a:t>
            </a:r>
          </a:p>
          <a:p>
            <a:pPr marL="0" indent="0">
              <a:buNone/>
            </a:pPr>
            <a:r>
              <a:rPr lang="en-US" dirty="0" smtClean="0"/>
              <a:t>Theory -&gt; a New Explicitness</a:t>
            </a:r>
          </a:p>
          <a:p>
            <a:pPr marL="0" indent="0">
              <a:buNone/>
            </a:pPr>
            <a:r>
              <a:rPr lang="en-US" dirty="0" smtClean="0"/>
              <a:t>Self-reflexivity -&gt; a New </a:t>
            </a:r>
            <a:r>
              <a:rPr lang="en-US" dirty="0" err="1" smtClean="0"/>
              <a:t>Recursivity</a:t>
            </a:r>
            <a:endParaRPr lang="en-US" dirty="0" smtClean="0"/>
          </a:p>
          <a:p>
            <a:pPr marL="0" indent="0">
              <a:buNone/>
            </a:pPr>
            <a:r>
              <a:rPr lang="en-US" dirty="0" smtClean="0"/>
              <a:t>Relevance -&gt; a New </a:t>
            </a:r>
            <a:r>
              <a:rPr lang="en-US" dirty="0" err="1" smtClean="0"/>
              <a:t>Impactfulness</a:t>
            </a:r>
            <a:endParaRPr lang="en-US" dirty="0"/>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23756877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Gaps in the study of culture by computation</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Evidence -&gt; a New Generality</a:t>
            </a:r>
          </a:p>
          <a:p>
            <a:r>
              <a:rPr lang="en-US" dirty="0" smtClean="0"/>
              <a:t>The crisis of metonymy as the fundamental structure of cultural criticism</a:t>
            </a:r>
          </a:p>
          <a:p>
            <a:r>
              <a:rPr lang="en-US" dirty="0" smtClean="0"/>
              <a:t>The power of the local insight</a:t>
            </a:r>
          </a:p>
          <a:p>
            <a:r>
              <a:rPr lang="en-US" dirty="0" smtClean="0"/>
              <a:t>Challenge: </a:t>
            </a:r>
          </a:p>
          <a:p>
            <a:pPr lvl="1"/>
            <a:r>
              <a:rPr lang="en-US" dirty="0" smtClean="0"/>
              <a:t>To focus on “the representativeness”</a:t>
            </a:r>
          </a:p>
          <a:p>
            <a:pPr lvl="1"/>
            <a:r>
              <a:rPr lang="en-US" dirty="0" smtClean="0"/>
              <a:t>To be self-conscious about being implicated in the knowledge being created</a:t>
            </a:r>
          </a:p>
          <a:p>
            <a:r>
              <a:rPr lang="en-US" dirty="0" smtClean="0"/>
              <a:t>Values the </a:t>
            </a:r>
            <a:r>
              <a:rPr lang="en-US" dirty="0" err="1" smtClean="0"/>
              <a:t>curation</a:t>
            </a:r>
            <a:r>
              <a:rPr lang="en-US" dirty="0" smtClean="0"/>
              <a:t> of rather than the quantity of data</a:t>
            </a:r>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19163111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Gaps in the study of culture by computation</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Theory -&gt; a New Explicitness</a:t>
            </a:r>
          </a:p>
          <a:p>
            <a:r>
              <a:rPr lang="en-US" dirty="0" smtClean="0"/>
              <a:t>Complexity is not inherent to the object but is emergent through the aggregation of lower-level phenomena</a:t>
            </a:r>
          </a:p>
          <a:p>
            <a:r>
              <a:rPr lang="en-US" dirty="0" smtClean="0"/>
              <a:t>We see what does and does not fit into a theory (explanation or prediction)</a:t>
            </a:r>
          </a:p>
          <a:p>
            <a:r>
              <a:rPr lang="en-US" dirty="0" smtClean="0"/>
              <a:t>Lays bare as much as possible of the intellectual practices used to arrive at an argument about culture</a:t>
            </a:r>
          </a:p>
          <a:p>
            <a:r>
              <a:rPr lang="en-US" dirty="0" smtClean="0"/>
              <a:t>Architectonic rather than agonistic</a:t>
            </a:r>
          </a:p>
          <a:p>
            <a:endParaRPr lang="en-US" dirty="0" smtClean="0"/>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20698114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Gaps in the study of culture by computation</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Self-reflexivity -&gt; a New </a:t>
            </a:r>
            <a:r>
              <a:rPr lang="en-US" dirty="0" err="1" smtClean="0"/>
              <a:t>Recursivity</a:t>
            </a:r>
            <a:endParaRPr lang="en-US" dirty="0" smtClean="0"/>
          </a:p>
          <a:p>
            <a:r>
              <a:rPr lang="en-US" dirty="0" smtClean="0"/>
              <a:t>Marks out more clearly the contingencies of knowledge, circumscribes the space of knowledge</a:t>
            </a:r>
          </a:p>
          <a:p>
            <a:r>
              <a:rPr lang="en-US" dirty="0" smtClean="0"/>
              <a:t>Considering methods as models leads us to arguments that reflect the contingencies of representativeness</a:t>
            </a:r>
          </a:p>
          <a:p>
            <a:r>
              <a:rPr lang="en-US" dirty="0" smtClean="0"/>
              <a:t>Part of the process through which culture is generated</a:t>
            </a:r>
          </a:p>
          <a:p>
            <a:pPr marL="0" indent="0">
              <a:buNone/>
            </a:pPr>
            <a:endParaRPr lang="en-US" dirty="0" smtClean="0"/>
          </a:p>
        </p:txBody>
      </p:sp>
      <p:sp>
        <p:nvSpPr>
          <p:cNvPr id="4" name="TextBox 3"/>
          <p:cNvSpPr txBox="1"/>
          <p:nvPr/>
        </p:nvSpPr>
        <p:spPr>
          <a:xfrm>
            <a:off x="201903" y="6179605"/>
            <a:ext cx="8942097" cy="369332"/>
          </a:xfrm>
          <a:prstGeom prst="rect">
            <a:avLst/>
          </a:prstGeom>
          <a:noFill/>
        </p:spPr>
        <p:txBody>
          <a:bodyPr wrap="none" rtlCol="0">
            <a:spAutoFit/>
          </a:bodyPr>
          <a:lstStyle/>
          <a:p>
            <a:r>
              <a:rPr lang="en-US" dirty="0"/>
              <a:t>Piper, Andrew. “There will be Numbers.” Journal of Cultural Analytics 1, no. 1 (May 23, 2016). </a:t>
            </a:r>
          </a:p>
        </p:txBody>
      </p:sp>
    </p:spTree>
    <p:extLst>
      <p:ext uri="{BB962C8B-B14F-4D97-AF65-F5344CB8AC3E}">
        <p14:creationId xmlns:p14="http://schemas.microsoft.com/office/powerpoint/2010/main" val="3935118884"/>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269</TotalTime>
  <Words>3641</Words>
  <Application>Microsoft Macintosh PowerPoint</Application>
  <PresentationFormat>On-screen Show (4:3)</PresentationFormat>
  <Paragraphs>256</Paragraphs>
  <Slides>50</Slides>
  <Notes>0</Notes>
  <HiddenSlides>18</HiddenSlides>
  <MMClips>0</MMClip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Office Theme</vt:lpstr>
      <vt:lpstr>Week 9 (11/6): Project Framing</vt:lpstr>
      <vt:lpstr>Cultural Analytics</vt:lpstr>
      <vt:lpstr>On cultural studies</vt:lpstr>
      <vt:lpstr>On cultural studies</vt:lpstr>
      <vt:lpstr>On computation</vt:lpstr>
      <vt:lpstr>Gaps in the study of culture by computation</vt:lpstr>
      <vt:lpstr>Gaps in the study of culture by computation</vt:lpstr>
      <vt:lpstr>Gaps in the study of culture by computation</vt:lpstr>
      <vt:lpstr>Gaps in the study of culture by computation</vt:lpstr>
      <vt:lpstr>Gaps in the study of culture by computation</vt:lpstr>
      <vt:lpstr>Cultural Data Analysis</vt:lpstr>
      <vt:lpstr>Cultural Data Analysis</vt:lpstr>
      <vt:lpstr>What you need to do CA?</vt:lpstr>
      <vt:lpstr>Interpretive landscapes</vt:lpstr>
      <vt:lpstr>IC: Algorithmic Criticism</vt:lpstr>
      <vt:lpstr>IC: current literary criticism</vt:lpstr>
      <vt:lpstr>IC: Algorithmic Criticism: Text Analysis</vt:lpstr>
      <vt:lpstr>Algorithmic Criticism: Text Analysis</vt:lpstr>
      <vt:lpstr>Methods: Computational Modeling</vt:lpstr>
      <vt:lpstr> Method: Topic Modeling, e.g. </vt:lpstr>
      <vt:lpstr>Where did TM come from?</vt:lpstr>
      <vt:lpstr>Algorithm Developments </vt:lpstr>
      <vt:lpstr>Defining terms for TM</vt:lpstr>
      <vt:lpstr>Defining terms for TM</vt:lpstr>
      <vt:lpstr>Defining Terms for TM</vt:lpstr>
      <vt:lpstr>How is TM done? Generative models</vt:lpstr>
      <vt:lpstr>What is a topic? </vt:lpstr>
      <vt:lpstr>PowerPoint Presentation</vt:lpstr>
      <vt:lpstr>PowerPoint Presentation</vt:lpstr>
      <vt:lpstr>PowerPoint Presentation</vt:lpstr>
      <vt:lpstr>Generative process for LDA</vt:lpstr>
      <vt:lpstr>Generative process for a humanist using LDA?</vt:lpstr>
      <vt:lpstr>What does all that mean?  </vt:lpstr>
      <vt:lpstr>Algorithm: Bayes rule </vt:lpstr>
      <vt:lpstr>Algorithm: Bayes rule and TM</vt:lpstr>
      <vt:lpstr>Dirichlet distribution</vt:lpstr>
      <vt:lpstr>PowerPoint Presentation</vt:lpstr>
      <vt:lpstr>The model</vt:lpstr>
      <vt:lpstr>Gibs sampling (take a look)</vt:lpstr>
      <vt:lpstr>Assign, reassign, weight topics </vt:lpstr>
      <vt:lpstr>What next?  </vt:lpstr>
      <vt:lpstr>Why TM? </vt:lpstr>
      <vt:lpstr>PowerPoint Presentation</vt:lpstr>
      <vt:lpstr>Why TM?  </vt:lpstr>
      <vt:lpstr>Poetry!</vt:lpstr>
      <vt:lpstr>The argument</vt:lpstr>
      <vt:lpstr>PowerPoint Presentation</vt:lpstr>
      <vt:lpstr>Final Presentation</vt:lpstr>
      <vt:lpstr>Final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9 (11/6): Project Framing</dc:title>
  <dc:creator>Tanya Clement</dc:creator>
  <cp:lastModifiedBy>Tanya Clement</cp:lastModifiedBy>
  <cp:revision>13</cp:revision>
  <dcterms:created xsi:type="dcterms:W3CDTF">2017-11-06T16:22:57Z</dcterms:created>
  <dcterms:modified xsi:type="dcterms:W3CDTF">2017-11-06T20:52:22Z</dcterms:modified>
</cp:coreProperties>
</file>

<file path=docProps/thumbnail.jpeg>
</file>